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80" r:id="rId24"/>
    <p:sldId id="276" r:id="rId25"/>
    <p:sldId id="277" r:id="rId26"/>
    <p:sldId id="281" r:id="rId27"/>
    <p:sldId id="279" r:id="rId28"/>
    <p:sldId id="282" r:id="rId2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5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  <p:cmAuthor id="2" name="Andrzej Pruchlat | MCN Cogiteon" initials="AP|MC" lastIdx="2" clrIdx="1">
    <p:extLst>
      <p:ext uri="{19B8F6BF-5375-455C-9EA6-DF929625EA0E}">
        <p15:presenceInfo xmlns:p15="http://schemas.microsoft.com/office/powerpoint/2012/main" userId="S::Andrzej.Pruchlat@cogiteon.pl::254a46c7-ee73-42c9-8884-2e3e00f87fe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1C2D"/>
    <a:srgbClr val="005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86390"/>
  </p:normalViewPr>
  <p:slideViewPr>
    <p:cSldViewPr snapToGrid="0" snapToObjects="1">
      <p:cViewPr varScale="1">
        <p:scale>
          <a:sx n="100" d="100"/>
          <a:sy n="100" d="100"/>
        </p:scale>
        <p:origin x="78" y="396"/>
      </p:cViewPr>
      <p:guideLst>
        <p:guide orient="horz" pos="4315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Koziarz | MCN Cogiteon" userId="a68ab03a-157c-4c43-a6bf-dc2d5f3f1ce9" providerId="ADAL" clId="{0D98C269-6F95-4BCA-B2B8-643C37ABE959}"/>
    <pc:docChg chg="custSel modSld">
      <pc:chgData name="Piotr Koziarz | MCN Cogiteon" userId="a68ab03a-157c-4c43-a6bf-dc2d5f3f1ce9" providerId="ADAL" clId="{0D98C269-6F95-4BCA-B2B8-643C37ABE959}" dt="2021-10-15T12:05:48.131" v="2" actId="1592"/>
      <pc:docMkLst>
        <pc:docMk/>
      </pc:docMkLst>
      <pc:sldChg chg="delCm">
        <pc:chgData name="Piotr Koziarz | MCN Cogiteon" userId="a68ab03a-157c-4c43-a6bf-dc2d5f3f1ce9" providerId="ADAL" clId="{0D98C269-6F95-4BCA-B2B8-643C37ABE959}" dt="2021-10-15T12:05:48.131" v="2" actId="1592"/>
        <pc:sldMkLst>
          <pc:docMk/>
          <pc:sldMk cId="4150037316" sldId="256"/>
        </pc:sldMkLst>
      </pc:sldChg>
      <pc:sldChg chg="delCm">
        <pc:chgData name="Piotr Koziarz | MCN Cogiteon" userId="a68ab03a-157c-4c43-a6bf-dc2d5f3f1ce9" providerId="ADAL" clId="{0D98C269-6F95-4BCA-B2B8-643C37ABE959}" dt="2021-10-15T08:21:57.195" v="0" actId="1592"/>
        <pc:sldMkLst>
          <pc:docMk/>
          <pc:sldMk cId="245443049" sldId="257"/>
        </pc:sldMkLst>
      </pc:sldChg>
      <pc:sldChg chg="modSp mod">
        <pc:chgData name="Piotr Koziarz | MCN Cogiteon" userId="a68ab03a-157c-4c43-a6bf-dc2d5f3f1ce9" providerId="ADAL" clId="{0D98C269-6F95-4BCA-B2B8-643C37ABE959}" dt="2021-10-15T08:23:06.336" v="1" actId="1076"/>
        <pc:sldMkLst>
          <pc:docMk/>
          <pc:sldMk cId="470326770" sldId="272"/>
        </pc:sldMkLst>
        <pc:picChg chg="mod">
          <ac:chgData name="Piotr Koziarz | MCN Cogiteon" userId="a68ab03a-157c-4c43-a6bf-dc2d5f3f1ce9" providerId="ADAL" clId="{0D98C269-6F95-4BCA-B2B8-643C37ABE959}" dt="2021-10-15T08:23:06.336" v="1" actId="1076"/>
          <ac:picMkLst>
            <pc:docMk/>
            <pc:sldMk cId="470326770" sldId="272"/>
            <ac:picMk id="23" creationId="{AE0F602A-4ACD-40B4-8595-11C362B7737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15.10.2021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pernicus.torun.pl/biografia/1491-1495/2/?view=galeria&amp;file=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ruj.uj.edu.pl/xmlui/bitstream/handle/item/221159/pelczar_jan_brozek_1585-1652_matematyk_historyk_2000.pdf?sequence=1&amp;isAllowed=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krakow.pl/z_dawnego_krakowa/238373,1899,komunikat,wies_niespokojna__wies_niewesol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maius.uj.edu.pl/wystawy/stale/stuba-communis_ol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l.wikipedia.org/wiki/Jan_Bro%C5%BCek#/media/Plik:Jan_BroCek_portr.pn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C2118D36-FEF2-144B-8E38-B430E09B82F0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4"/>
            <a:chOff x="11565648" y="2315737"/>
            <a:chExt cx="434854" cy="438873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176DBA4-7CE7-694D-969B-487B6132ED31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95B04B-A388-744F-AF0D-798CD18013B5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588412F-902A-0447-9C98-E0BBCA7A39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FDA84-56B7-7D47-B12C-74919349B972}"/>
                </a:ext>
              </a:extLst>
            </p:cNvPr>
            <p:cNvSpPr txBox="1"/>
            <p:nvPr/>
          </p:nvSpPr>
          <p:spPr>
            <a:xfrm rot="16200000">
              <a:off x="9654046" y="4410460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https://pl.wikipedia.org/wiki/Sztuki_wyzwolone#/media/Plik:Macrobius_DK_nks218_4o_fol_38v.jpg</a:t>
              </a:r>
            </a:p>
          </p:txBody>
        </p:sp>
      </p:grpSp>
      <p:grpSp>
        <p:nvGrpSpPr>
          <p:cNvPr id="31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9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0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21" name="Obraz 20" descr="Obraz zawierający tekst&#10;&#10;Opis wygenerowany automatycznie">
            <a:extLst>
              <a:ext uri="{FF2B5EF4-FFF2-40B4-BE49-F238E27FC236}">
                <a16:creationId xmlns:a16="http://schemas.microsoft.com/office/drawing/2014/main" id="{BE847F26-20B7-4AD3-BCB1-1AC9514F9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41" y="236690"/>
            <a:ext cx="5529596" cy="587324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30680" y="542836"/>
            <a:ext cx="57509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Brożek jako pierwszy Polak nauczył się, od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Adriana van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Roomena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podstawiania liter jako niewiadomych w równaniach.</a:t>
            </a:r>
          </a:p>
          <a:p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Zetknął się też ze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wzorami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Viète’a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30680" y="2319878"/>
            <a:ext cx="5750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Brożek wierzył w kopernikańską teorię heliocentryczną.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Był na tyle zainteresowany Mikołajem Kopernikiem,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że napisał nawet jego krótką biografię, poprzedzoną wnikliwymi badaniami.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1061428" y="4451017"/>
            <a:ext cx="5103573" cy="914340"/>
            <a:chOff x="1946692" y="4414736"/>
            <a:chExt cx="5103573" cy="1254119"/>
          </a:xfrm>
        </p:grpSpPr>
        <p:sp>
          <p:nvSpPr>
            <p:cNvPr id="25" name="Prostokąt 24"/>
            <p:cNvSpPr/>
            <p:nvPr/>
          </p:nvSpPr>
          <p:spPr>
            <a:xfrm>
              <a:off x="1946694" y="4519409"/>
              <a:ext cx="4405787" cy="1013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Rysunek kulistej Ziemi w rękopisie z XII wieku.</a:t>
              </a:r>
            </a:p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Kopenhaga, </a:t>
              </a:r>
              <a:r>
                <a:rPr lang="pl-PL" sz="1400" dirty="0" err="1">
                  <a:solidFill>
                    <a:srgbClr val="005B7F"/>
                  </a:solidFill>
                  <a:latin typeface="HK Grotesk" pitchFamily="50" charset="-18"/>
                </a:rPr>
                <a:t>Det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400" dirty="0" err="1">
                  <a:solidFill>
                    <a:srgbClr val="005B7F"/>
                  </a:solidFill>
                  <a:latin typeface="HK Grotesk" pitchFamily="50" charset="-18"/>
                </a:rPr>
                <a:t>Kongelige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 Bibliotek, ms. NKS 218 4°, fol. 38v.</a:t>
              </a:r>
            </a:p>
          </p:txBody>
        </p:sp>
        <p:sp>
          <p:nvSpPr>
            <p:cNvPr id="26" name="Pięciokąt 25"/>
            <p:cNvSpPr/>
            <p:nvPr/>
          </p:nvSpPr>
          <p:spPr>
            <a:xfrm>
              <a:off x="1946692" y="4414736"/>
              <a:ext cx="5103573" cy="1254119"/>
            </a:xfrm>
            <a:prstGeom prst="homePlate">
              <a:avLst>
                <a:gd name="adj" fmla="val 11329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11513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0898" y="532476"/>
            <a:ext cx="43390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←</a:t>
            </a:r>
          </a:p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Z lewej: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globus ofiarowany Akademii Krakowskiej przez Marcina Bylicę (zm. 1493), do obserwacji astronomicznych 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 czasów krakowskich studiów Kopernika,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ze zbiorów Muzeum Uniwersytetu Jagiellońskiego</a:t>
            </a:r>
          </a:p>
          <a:p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  <a:p>
            <a:pPr algn="r"/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→</a:t>
            </a:r>
          </a:p>
          <a:p>
            <a:pPr algn="ctr"/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Z prawej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: tzw. Złoty Globus Jagielloński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 pocz. XVI w.  Jana Brożka. Na globusie widnieje jedno z pierwszych przedstawień Ameryki w historii kartografii globusowej,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ze zbiorów Uniwersytetu Jagiellońskiego</a:t>
            </a:r>
          </a:p>
          <a:p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  <a:p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  <a:p>
            <a:pPr algn="ctr"/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Obiekty te można zobaczyć na wystawie stałej </a:t>
            </a:r>
            <a:br>
              <a:rPr lang="pl-PL" sz="16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w Muzeum Uniwersytetu Jagiellońskiego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8AAC3D00-2C87-4BF3-B5DF-23FAD918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07" y="136647"/>
            <a:ext cx="3611001" cy="6319252"/>
          </a:xfrm>
          <a:prstGeom prst="rect">
            <a:avLst/>
          </a:prstGeom>
        </p:spPr>
      </p:pic>
      <p:grpSp>
        <p:nvGrpSpPr>
          <p:cNvPr id="22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1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55" name="Obraz 54">
            <a:extLst>
              <a:ext uri="{FF2B5EF4-FFF2-40B4-BE49-F238E27FC236}">
                <a16:creationId xmlns:a16="http://schemas.microsoft.com/office/drawing/2014/main" id="{7D0FB441-51FC-4CEC-B953-BCB2DF86A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346" y="136647"/>
            <a:ext cx="3647247" cy="6319252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0EEB4AF-5BF5-0F40-BB00-F87DFC7A478A}"/>
              </a:ext>
            </a:extLst>
          </p:cNvPr>
          <p:cNvGrpSpPr/>
          <p:nvPr/>
        </p:nvGrpSpPr>
        <p:grpSpPr>
          <a:xfrm rot="5400000">
            <a:off x="9951070" y="4686842"/>
            <a:ext cx="613246" cy="3699799"/>
            <a:chOff x="11565648" y="2315738"/>
            <a:chExt cx="613246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B2AC8A-285F-2E45-972E-E1C0BAAB5A24}"/>
                </a:ext>
              </a:extLst>
            </p:cNvPr>
            <p:cNvGrpSpPr/>
            <p:nvPr/>
          </p:nvGrpSpPr>
          <p:grpSpPr>
            <a:xfrm>
              <a:off x="11565648" y="2315738"/>
              <a:ext cx="485757" cy="4387974"/>
              <a:chOff x="11565648" y="2315738"/>
              <a:chExt cx="485757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8F78085-AFB0-4C4B-989A-4F899FFC8254}"/>
                  </a:ext>
                </a:extLst>
              </p:cNvPr>
              <p:cNvSpPr/>
              <p:nvPr/>
            </p:nvSpPr>
            <p:spPr>
              <a:xfrm>
                <a:off x="11688760" y="2315738"/>
                <a:ext cx="362645" cy="438797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4F9DF78-5655-6849-81F6-FB3A178128C9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9DED46B-6A7F-4044-8F36-2F7C9A22C079}"/>
                </a:ext>
              </a:extLst>
            </p:cNvPr>
            <p:cNvSpPr txBox="1"/>
            <p:nvPr/>
          </p:nvSpPr>
          <p:spPr>
            <a:xfrm rot="16200000">
              <a:off x="9769464" y="4295044"/>
              <a:ext cx="4387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4"/>
                </a:rPr>
                <a:t>http://copernicus.torun.pl/biografia/1491-1495/2/?view=galeria&amp;file=2</a:t>
              </a:r>
              <a:endParaRPr lang="pl-PL" sz="700" dirty="0"/>
            </a:p>
            <a:p>
              <a:r>
                <a:rPr lang="pl-PL" sz="700" dirty="0"/>
                <a:t>https://maius.uj.edu.pl/wystawy/stale/skarbiec</a:t>
              </a:r>
            </a:p>
            <a:p>
              <a:endParaRPr lang="pl-PL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978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CE95662-7935-F44F-A26F-E7634739F29A}"/>
              </a:ext>
            </a:extLst>
          </p:cNvPr>
          <p:cNvGrpSpPr/>
          <p:nvPr/>
        </p:nvGrpSpPr>
        <p:grpSpPr>
          <a:xfrm rot="5400000">
            <a:off x="7180073" y="2038898"/>
            <a:ext cx="511792" cy="8678177"/>
            <a:chOff x="11565648" y="-2715622"/>
            <a:chExt cx="511792" cy="94200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6E79CDB-2401-9A4D-8CCF-CF17E5B3BD97}"/>
                </a:ext>
              </a:extLst>
            </p:cNvPr>
            <p:cNvGrpSpPr/>
            <p:nvPr/>
          </p:nvGrpSpPr>
          <p:grpSpPr>
            <a:xfrm>
              <a:off x="11565648" y="-1273579"/>
              <a:ext cx="511792" cy="7977290"/>
              <a:chOff x="11565648" y="-1273579"/>
              <a:chExt cx="511792" cy="797729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5930FFD-CC85-E145-A83B-27169B9E14FC}"/>
                  </a:ext>
                </a:extLst>
              </p:cNvPr>
              <p:cNvSpPr/>
              <p:nvPr/>
            </p:nvSpPr>
            <p:spPr>
              <a:xfrm>
                <a:off x="11688760" y="-1273579"/>
                <a:ext cx="388680" cy="797729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0041B74-FDDF-A940-9EC8-E06B3477566A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7EA226-B2DE-F642-92D8-4C528BE3E561}"/>
                </a:ext>
              </a:extLst>
            </p:cNvPr>
            <p:cNvSpPr txBox="1"/>
            <p:nvPr/>
          </p:nvSpPr>
          <p:spPr>
            <a:xfrm rot="16200000">
              <a:off x="7191844" y="1840538"/>
              <a:ext cx="94200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narowery.visitmalopolska.pl/it_IT/obiekt?p_p_id=101&amp;p_p_lifecycle=0&amp;p_p_state=pop_up&amp;p_p_mode=view&amp;p_p_col_id=column-1&amp;p_p_col_pos=1&amp;p_p_col_count=3&amp;_101_struts_action=%2Fasset_publisher%2Fview_content&amp;_101_assetEntryId=3602&amp;_101_viewMode=print&amp;_101_type=rit_object&amp;_101_languageId=pl_PL</a:t>
              </a:r>
            </a:p>
          </p:txBody>
        </p:sp>
      </p:grpSp>
      <p:grpSp>
        <p:nvGrpSpPr>
          <p:cNvPr id="21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2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43" name="Obraz 42">
            <a:extLst>
              <a:ext uri="{FF2B5EF4-FFF2-40B4-BE49-F238E27FC236}">
                <a16:creationId xmlns:a16="http://schemas.microsoft.com/office/drawing/2014/main" id="{B8C578AD-9D53-4D89-A8B1-A4C19532A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1" r="-2184"/>
          <a:stretch/>
        </p:blipFill>
        <p:spPr>
          <a:xfrm>
            <a:off x="3096882" y="154745"/>
            <a:ext cx="9827117" cy="5989887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39306" y="551939"/>
            <a:ext cx="26454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Brożek jako geodeta bardzo zasłużył się dla kopalni soli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Wieliczce i Bochni, gdzie dokonał licznych pomiarów, które ułatwiły pracę górnikom.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388054" y="420980"/>
            <a:ext cx="6096000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5B7F"/>
            </a:solidFill>
          </a:ln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rgbClr val="005B7F"/>
                </a:solidFill>
                <a:latin typeface="HK Grotesk" pitchFamily="50" charset="-18"/>
              </a:rPr>
              <a:t>Jadwiga </a:t>
            </a:r>
            <a:r>
              <a:rPr lang="pl-PL" sz="1600" b="1" dirty="0" err="1">
                <a:solidFill>
                  <a:srgbClr val="005B7F"/>
                </a:solidFill>
                <a:latin typeface="HK Grotesk" pitchFamily="50" charset="-18"/>
              </a:rPr>
              <a:t>Dianni</a:t>
            </a:r>
            <a:r>
              <a:rPr lang="pl-PL" sz="1600" b="1" dirty="0">
                <a:solidFill>
                  <a:srgbClr val="005B7F"/>
                </a:solidFill>
                <a:latin typeface="HK Grotesk" pitchFamily="50" charset="-18"/>
              </a:rPr>
              <a:t>: </a:t>
            </a:r>
            <a:r>
              <a:rPr lang="pl-PL" sz="1600" i="1" dirty="0">
                <a:solidFill>
                  <a:srgbClr val="005B7F"/>
                </a:solidFill>
                <a:latin typeface="HK Grotesk" pitchFamily="50" charset="-18"/>
              </a:rPr>
              <a:t>Punktem szczytowym naszych osiągnięć </a:t>
            </a:r>
            <a:br>
              <a:rPr lang="pl-PL" sz="1600" i="1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i="1" dirty="0">
                <a:solidFill>
                  <a:srgbClr val="005B7F"/>
                </a:solidFill>
                <a:latin typeface="HK Grotesk" pitchFamily="50" charset="-18"/>
              </a:rPr>
              <a:t>w geometrii XVII w. są publikacje Brożka.</a:t>
            </a:r>
          </a:p>
        </p:txBody>
      </p:sp>
    </p:spTree>
    <p:extLst>
      <p:ext uri="{BB962C8B-B14F-4D97-AF65-F5344CB8AC3E}">
        <p14:creationId xmlns:p14="http://schemas.microsoft.com/office/powerpoint/2010/main" val="168461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22564B1-3914-FF45-9AD8-940C0D0A44FD}"/>
              </a:ext>
            </a:extLst>
          </p:cNvPr>
          <p:cNvGrpSpPr/>
          <p:nvPr/>
        </p:nvGrpSpPr>
        <p:grpSpPr>
          <a:xfrm rot="5400000">
            <a:off x="7401004" y="2625535"/>
            <a:ext cx="613247" cy="7651774"/>
            <a:chOff x="11565648" y="-711385"/>
            <a:chExt cx="613247" cy="7415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893565-12F6-C649-A8D0-20F629AF361B}"/>
                </a:ext>
              </a:extLst>
            </p:cNvPr>
            <p:cNvGrpSpPr/>
            <p:nvPr/>
          </p:nvGrpSpPr>
          <p:grpSpPr>
            <a:xfrm>
              <a:off x="11565648" y="-711384"/>
              <a:ext cx="489084" cy="7415096"/>
              <a:chOff x="11565648" y="-711384"/>
              <a:chExt cx="489084" cy="741509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B95746-90DC-424B-BD3E-A4CFA49CAE82}"/>
                  </a:ext>
                </a:extLst>
              </p:cNvPr>
              <p:cNvSpPr/>
              <p:nvPr/>
            </p:nvSpPr>
            <p:spPr>
              <a:xfrm>
                <a:off x="11688762" y="-711384"/>
                <a:ext cx="365970" cy="741509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7141BA3-BF5E-DD40-867B-DACE5877817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AB64172-0C3E-7040-BC63-5C480689E5F4}"/>
                </a:ext>
              </a:extLst>
            </p:cNvPr>
            <p:cNvSpPr txBox="1"/>
            <p:nvPr/>
          </p:nvSpPr>
          <p:spPr>
            <a:xfrm rot="16200000">
              <a:off x="8255522" y="2781101"/>
              <a:ext cx="74158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2"/>
                </a:rPr>
                <a:t>https://ruj.uj.edu.pl/xmlui/bitstream/handle/item/221159/pelczar_jan_brozek_1585-1652_matematyk_historyk_2000.pdf?sequence=1&amp;isAllowed=y</a:t>
              </a:r>
              <a:endParaRPr lang="pl-PL" sz="700" dirty="0"/>
            </a:p>
            <a:p>
              <a:r>
                <a:rPr lang="pl-PL" sz="700" dirty="0"/>
                <a:t>https://medievalheritage.eu/pl/strona-glowna/zabytki/polska/krakow-miejskie-mury-obronne-kazimierza/</a:t>
              </a:r>
            </a:p>
            <a:p>
              <a:endParaRPr lang="pl-PL" sz="700" dirty="0"/>
            </a:p>
          </p:txBody>
        </p:sp>
      </p:grpSp>
      <p:grpSp>
        <p:nvGrpSpPr>
          <p:cNvPr id="21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2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6" y="548509"/>
            <a:ext cx="3071732" cy="4350272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34F2C96B-E2BE-478A-A67E-5B75B3ACE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521" y="1574007"/>
            <a:ext cx="7484464" cy="406299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3936521" y="393233"/>
            <a:ext cx="7724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Podczas jednego z pobytu za granicą odkrył prace matematyka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i astronoma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Johannesa Keplera. </a:t>
            </a:r>
          </a:p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W latach 1620-23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studiował w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Padwie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i wrócił do Krakowa jako doktor medycyny.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3936521" y="5742180"/>
            <a:ext cx="7484464" cy="338554"/>
          </a:xfrm>
          <a:prstGeom prst="rect">
            <a:avLst/>
          </a:prstGeom>
          <a:ln w="12700"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Ryc. Widok Krakowa w 1 poł. XVII w., G. Braun., F. </a:t>
            </a:r>
            <a:r>
              <a:rPr lang="pl-PL" sz="1600" dirty="0" err="1">
                <a:solidFill>
                  <a:srgbClr val="005B7F"/>
                </a:solidFill>
                <a:latin typeface="HK Grotesk" pitchFamily="50" charset="-18"/>
              </a:rPr>
              <a:t>Hogenberg</a:t>
            </a: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, 1617 r.</a:t>
            </a:r>
          </a:p>
        </p:txBody>
      </p:sp>
    </p:spTree>
    <p:extLst>
      <p:ext uri="{BB962C8B-B14F-4D97-AF65-F5344CB8AC3E}">
        <p14:creationId xmlns:p14="http://schemas.microsoft.com/office/powerpoint/2010/main" val="277649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86CCB9E-2640-8047-A44A-62CA5BE1AA70}"/>
              </a:ext>
            </a:extLst>
          </p:cNvPr>
          <p:cNvGrpSpPr/>
          <p:nvPr/>
        </p:nvGrpSpPr>
        <p:grpSpPr>
          <a:xfrm rot="5400000">
            <a:off x="8469149" y="3833868"/>
            <a:ext cx="434854" cy="5038274"/>
            <a:chOff x="11565648" y="1821536"/>
            <a:chExt cx="434854" cy="48829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F674151-3003-104E-A219-E16C59DB3361}"/>
                </a:ext>
              </a:extLst>
            </p:cNvPr>
            <p:cNvGrpSpPr/>
            <p:nvPr/>
          </p:nvGrpSpPr>
          <p:grpSpPr>
            <a:xfrm>
              <a:off x="11565648" y="1821536"/>
              <a:ext cx="434854" cy="4882175"/>
              <a:chOff x="11565648" y="1821536"/>
              <a:chExt cx="434854" cy="4882175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3CAC73-15DC-8743-8110-E38D75CDD044}"/>
                  </a:ext>
                </a:extLst>
              </p:cNvPr>
              <p:cNvSpPr/>
              <p:nvPr/>
            </p:nvSpPr>
            <p:spPr>
              <a:xfrm>
                <a:off x="11688760" y="1821536"/>
                <a:ext cx="311742" cy="4882175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FBA5B2-4087-0F40-9291-68F71035CDC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351D016-497B-AD4C-8077-DB0CD632AF83}"/>
                </a:ext>
              </a:extLst>
            </p:cNvPr>
            <p:cNvSpPr txBox="1"/>
            <p:nvPr/>
          </p:nvSpPr>
          <p:spPr>
            <a:xfrm rot="16200000">
              <a:off x="9448186" y="4204595"/>
              <a:ext cx="479970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https://www.freepik.com/free-photo/book-lot_13069874.htm#page=8&amp;query=old%20books&amp;position=0</a:t>
              </a:r>
            </a:p>
          </p:txBody>
        </p:sp>
      </p:grpSp>
      <p:grpSp>
        <p:nvGrpSpPr>
          <p:cNvPr id="21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2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5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952500" y="374896"/>
            <a:ext cx="1010978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Jan Brożek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latach 1631-38 był bibliotekarzem Akademii Krakowskiej.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Był także księdzem (od 1629 roku) i z dochodów, które miał jako proboszcz kupował przede wszystkim wiele książek. Jego księgozbiór liczył ich dwa tysiące. To był na tamte czasy bardzo imponujący zbiór. Ofiarował Akademii swój księgozbiór oraz 3 tys. złotych na zakupy ksiąg i na stypendium dla jednego studenta matematyki i astronomii. </a:t>
            </a:r>
          </a:p>
          <a:p>
            <a:r>
              <a:rPr lang="pl-PL" dirty="0">
                <a:solidFill>
                  <a:srgbClr val="E21C2D"/>
                </a:solidFill>
                <a:latin typeface="HK Grotesk" pitchFamily="50" charset="-18"/>
              </a:rPr>
              <a:t>(3 tys. złotych to wówczas roczny przychód z 20 wsi.)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1" b="15175"/>
          <a:stretch/>
        </p:blipFill>
        <p:spPr>
          <a:xfrm>
            <a:off x="1061428" y="2160000"/>
            <a:ext cx="100584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E78993F-079E-0C44-ABE2-BA70B8E2CE35}"/>
              </a:ext>
            </a:extLst>
          </p:cNvPr>
          <p:cNvGrpSpPr/>
          <p:nvPr/>
        </p:nvGrpSpPr>
        <p:grpSpPr>
          <a:xfrm rot="5400000">
            <a:off x="7562370" y="2544704"/>
            <a:ext cx="705582" cy="7958708"/>
            <a:chOff x="11565648" y="-1008855"/>
            <a:chExt cx="705582" cy="771333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F71695C-2676-B043-B269-84AC50DD0DA0}"/>
                </a:ext>
              </a:extLst>
            </p:cNvPr>
            <p:cNvGrpSpPr/>
            <p:nvPr/>
          </p:nvGrpSpPr>
          <p:grpSpPr>
            <a:xfrm>
              <a:off x="11565648" y="-1008855"/>
              <a:ext cx="604133" cy="7712566"/>
              <a:chOff x="11565648" y="-1008855"/>
              <a:chExt cx="604133" cy="7712566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E6A6E95-D33C-EC4A-989D-4D5239B132DC}"/>
                  </a:ext>
                </a:extLst>
              </p:cNvPr>
              <p:cNvSpPr/>
              <p:nvPr/>
            </p:nvSpPr>
            <p:spPr>
              <a:xfrm>
                <a:off x="11688760" y="-1008855"/>
                <a:ext cx="481021" cy="771256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DF06923-4B0B-234A-9DBD-AB3C4F5F1FED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D2C96B-2A91-4D49-81B2-E71CBD212DFC}"/>
                </a:ext>
              </a:extLst>
            </p:cNvPr>
            <p:cNvSpPr txBox="1"/>
            <p:nvPr/>
          </p:nvSpPr>
          <p:spPr>
            <a:xfrm rot="16200000">
              <a:off x="8152955" y="2586200"/>
              <a:ext cx="7713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  <a:hlinkClick r:id="rId2"/>
                </a:rPr>
                <a:t>https://www.krakow.pl/z_dawnego_krakowa/238373,1899,komunikat,wies_niespokojna__wies_niewesola.html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>
                  <a:latin typeface="HK Grotesk" pitchFamily="50" charset="-18"/>
                </a:rPr>
                <a:t>https://pl.wikipedia.org/wiki/Ko%C5%9Bci%C3%B3%C5%82_%C5%9Awi%C4%99tych_Aposto%C5%82%C3%B3w_Piotra_i_Paw%C5%82a_w_Krakowie#/media/Plik:Ko%C5%9Bci%C3%B3%C5%82%C5%9AwAposto%C5%82%C3%B3wPiotraIPaw%C5%82a-Front-WidokZPlacuMariiMagdaleny-POL,_Krak%C3%B3w.jpg Mach240390</a:t>
              </a:r>
            </a:p>
            <a:p>
              <a:endParaRPr lang="pl-PL" sz="700" dirty="0">
                <a:latin typeface="HK Grotesk" pitchFamily="50" charset="-18"/>
              </a:endParaRPr>
            </a:p>
          </p:txBody>
        </p:sp>
      </p:grpSp>
      <p:grpSp>
        <p:nvGrpSpPr>
          <p:cNvPr id="31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9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0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21" name="Obraz 20">
            <a:extLst>
              <a:ext uri="{FF2B5EF4-FFF2-40B4-BE49-F238E27FC236}">
                <a16:creationId xmlns:a16="http://schemas.microsoft.com/office/drawing/2014/main" id="{B2C9163E-8F58-4479-ABE1-33EC41B38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033" y="223174"/>
            <a:ext cx="6246054" cy="416403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646522B-A64F-4719-A08D-DA138557E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64"/>
          <a:stretch/>
        </p:blipFill>
        <p:spPr>
          <a:xfrm>
            <a:off x="6118033" y="-58026"/>
            <a:ext cx="6096000" cy="6228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863138" y="4499790"/>
            <a:ext cx="4425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Na przełomie XVI-XVII w. Jezuici zbudowali </a:t>
            </a:r>
            <a:br>
              <a:rPr lang="pl-PL" sz="16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w Krakowie kościół i kolegium, które rywalizowało z Akademią. </a:t>
            </a:r>
            <a:br>
              <a:rPr lang="pl-PL" sz="16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Jan Brożek identyfikując się z Akademią występował przeciwko Jezuitom. </a:t>
            </a:r>
          </a:p>
        </p:txBody>
      </p:sp>
      <p:sp>
        <p:nvSpPr>
          <p:cNvPr id="3" name="Prostokąt 2"/>
          <p:cNvSpPr/>
          <p:nvPr/>
        </p:nvSpPr>
        <p:spPr>
          <a:xfrm>
            <a:off x="839265" y="4054355"/>
            <a:ext cx="444136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Collegium </a:t>
            </a:r>
            <a:r>
              <a:rPr lang="pl-PL" sz="1200" dirty="0" err="1">
                <a:solidFill>
                  <a:srgbClr val="005B7F"/>
                </a:solidFill>
                <a:latin typeface="HK Grotesk" pitchFamily="50" charset="-18"/>
              </a:rPr>
              <a:t>Broscianum</a:t>
            </a:r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, budynek Uniwersytetu Jagiellońskiego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7208491" y="5803735"/>
            <a:ext cx="362215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dirty="0">
                <a:solidFill>
                  <a:srgbClr val="005B7F"/>
                </a:solidFill>
                <a:latin typeface="HK Grotesk" pitchFamily="50" charset="-18"/>
              </a:rPr>
              <a:t>Kościół św. Apostołów Piotra i Pawła w Krakowie </a:t>
            </a:r>
          </a:p>
        </p:txBody>
      </p:sp>
    </p:spTree>
    <p:extLst>
      <p:ext uri="{BB962C8B-B14F-4D97-AF65-F5344CB8AC3E}">
        <p14:creationId xmlns:p14="http://schemas.microsoft.com/office/powerpoint/2010/main" val="35208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9236747" y="4265981"/>
            <a:ext cx="604775" cy="4158179"/>
            <a:chOff x="11581037" y="2225605"/>
            <a:chExt cx="604775" cy="447886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2225605"/>
              <a:ext cx="506283" cy="4478106"/>
              <a:chOff x="11581037" y="2225605"/>
              <a:chExt cx="506283" cy="447810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59" y="2225605"/>
                <a:ext cx="398561" cy="4478106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731316" y="4249977"/>
              <a:ext cx="447810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  <a:hlinkClick r:id="rId2"/>
                </a:rPr>
                <a:t>https://maius.uj.edu.pl/wystawy/stale/stuba-communis_old</a:t>
              </a:r>
              <a:endParaRPr lang="pl-PL" sz="700" dirty="0">
                <a:latin typeface="HK Grotesk" pitchFamily="50" charset="-18"/>
              </a:endParaRPr>
            </a:p>
            <a:p>
              <a:r>
                <a:rPr lang="pl-PL" sz="700" dirty="0">
                  <a:latin typeface="HK Grotesk" pitchFamily="50" charset="-18"/>
                </a:rPr>
                <a:t>https://www.krakow.pl/instcbi/11195,inst,4821,0,instcbi.html</a:t>
              </a:r>
            </a:p>
            <a:p>
              <a:endParaRPr lang="pl-PL" sz="700" dirty="0">
                <a:latin typeface="HK Grotesk" pitchFamily="50" charset="-18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45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46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7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22" name="Obraz 21">
            <a:extLst>
              <a:ext uri="{FF2B5EF4-FFF2-40B4-BE49-F238E27FC236}">
                <a16:creationId xmlns:a16="http://schemas.microsoft.com/office/drawing/2014/main" id="{19CAAC91-12BE-4663-AEDE-8A9B1595B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2" y="2204481"/>
            <a:ext cx="5580185" cy="3713924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AE0F602A-4ACD-40B4-8595-11C362B77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3" y="928893"/>
            <a:ext cx="6085873" cy="3537307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588557" y="939595"/>
            <a:ext cx="5284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1652 roku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Jan Brożek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objął funkcję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rektora Akademii Krakowskiej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niestety po kilku miesiącach zmarł.</a:t>
            </a:r>
          </a:p>
        </p:txBody>
      </p:sp>
      <p:grpSp>
        <p:nvGrpSpPr>
          <p:cNvPr id="11" name="Grupa 10"/>
          <p:cNvGrpSpPr/>
          <p:nvPr/>
        </p:nvGrpSpPr>
        <p:grpSpPr>
          <a:xfrm>
            <a:off x="807302" y="4386138"/>
            <a:ext cx="5580185" cy="611565"/>
            <a:chOff x="807302" y="4386138"/>
            <a:chExt cx="5580185" cy="611565"/>
          </a:xfrm>
        </p:grpSpPr>
        <p:sp>
          <p:nvSpPr>
            <p:cNvPr id="4" name="Prostokąt 3"/>
            <p:cNvSpPr/>
            <p:nvPr/>
          </p:nvSpPr>
          <p:spPr>
            <a:xfrm>
              <a:off x="807302" y="4659149"/>
              <a:ext cx="558018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dirty="0">
                  <a:solidFill>
                    <a:srgbClr val="005B7F"/>
                  </a:solidFill>
                  <a:latin typeface="HK Grotesk" pitchFamily="50" charset="-18"/>
                </a:rPr>
                <a:t>Sala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600" b="1" dirty="0">
                  <a:solidFill>
                    <a:srgbClr val="005B7F"/>
                  </a:solidFill>
                  <a:latin typeface="HK Grotesk" pitchFamily="50" charset="-18"/>
                </a:rPr>
                <a:t>Wspólna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(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Stuba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Communis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) w Collegium </a:t>
              </a:r>
              <a:r>
                <a:rPr lang="pl-PL" sz="1600" dirty="0" err="1">
                  <a:solidFill>
                    <a:srgbClr val="005B7F"/>
                  </a:solidFill>
                  <a:latin typeface="HK Grotesk" pitchFamily="50" charset="-18"/>
                </a:rPr>
                <a:t>Maius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, Muzeum UJ </a:t>
              </a:r>
            </a:p>
          </p:txBody>
        </p:sp>
        <p:sp>
          <p:nvSpPr>
            <p:cNvPr id="5" name="pole tekstowe 4"/>
            <p:cNvSpPr txBox="1"/>
            <p:nvPr/>
          </p:nvSpPr>
          <p:spPr>
            <a:xfrm rot="16200000">
              <a:off x="5520725" y="4439217"/>
              <a:ext cx="475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50" charset="-18"/>
                </a:rPr>
                <a:t>→</a:t>
              </a:r>
            </a:p>
          </p:txBody>
        </p:sp>
      </p:grpSp>
      <p:grpSp>
        <p:nvGrpSpPr>
          <p:cNvPr id="9" name="Grupa 8"/>
          <p:cNvGrpSpPr/>
          <p:nvPr/>
        </p:nvGrpSpPr>
        <p:grpSpPr>
          <a:xfrm>
            <a:off x="1622925" y="5288382"/>
            <a:ext cx="4764562" cy="659164"/>
            <a:chOff x="1622925" y="5288382"/>
            <a:chExt cx="4764562" cy="659164"/>
          </a:xfrm>
        </p:grpSpPr>
        <p:sp>
          <p:nvSpPr>
            <p:cNvPr id="6" name="Prostokąt 5"/>
            <p:cNvSpPr/>
            <p:nvPr/>
          </p:nvSpPr>
          <p:spPr>
            <a:xfrm>
              <a:off x="1622925" y="5288382"/>
              <a:ext cx="432021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l-PL" sz="1600" b="1" dirty="0">
                  <a:solidFill>
                    <a:srgbClr val="005B7F"/>
                  </a:solidFill>
                  <a:latin typeface="HK Grotesk" pitchFamily="50" charset="-18"/>
                </a:rPr>
                <a:t>Kościół akademicki św. Anny w Krakowie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,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miejsce pochówku Jana Brożka</a:t>
              </a:r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5943135" y="5359972"/>
              <a:ext cx="444352" cy="5875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50" charset="-18"/>
                </a:rPr>
                <a:t>→</a:t>
              </a:r>
            </a:p>
            <a:p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4703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26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7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52" y="361907"/>
            <a:ext cx="6924361" cy="548829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34060" y="1249730"/>
            <a:ext cx="3927707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Biografię Jana Brożka napisał Jan Franke, została wydana przez Uniwersytet Jagielloński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1884 roku. </a:t>
            </a:r>
          </a:p>
        </p:txBody>
      </p:sp>
      <p:grpSp>
        <p:nvGrpSpPr>
          <p:cNvPr id="1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39334" y="3885978"/>
            <a:ext cx="393462" cy="5022378"/>
            <a:chOff x="11581037" y="1294756"/>
            <a:chExt cx="393462" cy="5409717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7" y="1554926"/>
              <a:ext cx="393462" cy="5148786"/>
              <a:chOff x="11581037" y="1554926"/>
              <a:chExt cx="393462" cy="5148786"/>
            </a:xfrm>
          </p:grpSpPr>
          <p:sp>
            <p:nvSpPr>
              <p:cNvPr id="22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2" y="1554926"/>
                <a:ext cx="285737" cy="5148786"/>
              </a:xfrm>
              <a:prstGeom prst="rect">
                <a:avLst/>
              </a:prstGeom>
              <a:noFill/>
              <a:ln w="63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214788"/>
                <a:ext cx="616328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150097" y="3899587"/>
              <a:ext cx="540971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https://polona.pl/item/jan-brozek-j-broscius-akademik-krakowski-1585-1652-jego-zycie-i-dziela-ze,ODk3NTk5MzA/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52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10112277" y="5293007"/>
            <a:ext cx="379720" cy="2491016"/>
            <a:chOff x="11565648" y="3701285"/>
            <a:chExt cx="379720" cy="300242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3701285"/>
              <a:ext cx="379720" cy="3002424"/>
              <a:chOff x="11565648" y="3701285"/>
              <a:chExt cx="379720" cy="300242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3" y="3701285"/>
                <a:ext cx="256605" cy="300242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10554854" y="5313196"/>
              <a:ext cx="258097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+mj-lt"/>
                </a:rPr>
                <a:t>https://polona.pl/item/x-jan-brosciusz,NzIzMTE1/</a:t>
              </a:r>
            </a:p>
          </p:txBody>
        </p:sp>
      </p:grpSp>
      <p:grpSp>
        <p:nvGrpSpPr>
          <p:cNvPr id="27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4" b="3865"/>
          <a:stretch/>
        </p:blipFill>
        <p:spPr>
          <a:xfrm>
            <a:off x="7198149" y="108000"/>
            <a:ext cx="4349496" cy="6084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30679" y="51457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Mimo wielu umiejętności, Jan Brożek najbardziej pasjonował się matematyką. Bardzo zainteresowały go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liczby doskonałe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czyli takie liczby naturalne, które są sumą wszystkich swoich dzielników właściwych (czyli mniejszych od tej liczby).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416943" y="2478838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Przykład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:</a:t>
            </a:r>
          </a:p>
          <a:p>
            <a:r>
              <a:rPr lang="pl-PL" sz="6000" b="1" dirty="0">
                <a:solidFill>
                  <a:srgbClr val="E21C2D"/>
                </a:solidFill>
                <a:latin typeface="HK Grotesk" pitchFamily="50" charset="-18"/>
              </a:rPr>
              <a:t>6 = 1 + 2 + 3</a:t>
            </a:r>
          </a:p>
        </p:txBody>
      </p:sp>
      <p:sp>
        <p:nvSpPr>
          <p:cNvPr id="6" name="Prostokąt 5"/>
          <p:cNvSpPr/>
          <p:nvPr/>
        </p:nvSpPr>
        <p:spPr>
          <a:xfrm>
            <a:off x="416943" y="405426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Pomyśl i spróbuj znaleźć kolejną taką liczbę naturalną,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która jest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liczbą doskonałą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3601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sp>
        <p:nvSpPr>
          <p:cNvPr id="2" name="Prostokąt 1"/>
          <p:cNvSpPr/>
          <p:nvPr/>
        </p:nvSpPr>
        <p:spPr>
          <a:xfrm>
            <a:off x="3048000" y="20411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>
                <a:solidFill>
                  <a:srgbClr val="005B7F"/>
                </a:solidFill>
                <a:latin typeface="HK Grotesk" pitchFamily="50" charset="-18"/>
              </a:rPr>
              <a:t>Kolejna liczba doskonała to </a:t>
            </a:r>
            <a:r>
              <a:rPr lang="pl-PL" sz="3200" b="1" dirty="0">
                <a:solidFill>
                  <a:srgbClr val="005B7F"/>
                </a:solidFill>
                <a:latin typeface="HK Grotesk" pitchFamily="50" charset="-18"/>
              </a:rPr>
              <a:t>28</a:t>
            </a:r>
            <a:r>
              <a:rPr lang="pl-PL" sz="3200" dirty="0">
                <a:solidFill>
                  <a:srgbClr val="005B7F"/>
                </a:solidFill>
                <a:latin typeface="HK Grotesk" pitchFamily="50" charset="-18"/>
              </a:rPr>
              <a:t>, ponieważ 1+2+4+7+14=28</a:t>
            </a:r>
          </a:p>
        </p:txBody>
      </p:sp>
      <p:grpSp>
        <p:nvGrpSpPr>
          <p:cNvPr id="9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11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2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4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6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7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8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0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1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2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3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4" name="Graphic 25">
            <a:extLst>
              <a:ext uri="{FF2B5EF4-FFF2-40B4-BE49-F238E27FC236}">
                <a16:creationId xmlns:a16="http://schemas.microsoft.com/office/drawing/2014/main" id="{BC260E91-1A21-F04F-AC2B-C0BDA25E5C1B}"/>
              </a:ext>
            </a:extLst>
          </p:cNvPr>
          <p:cNvGrpSpPr/>
          <p:nvPr/>
        </p:nvGrpSpPr>
        <p:grpSpPr>
          <a:xfrm>
            <a:off x="3048000" y="3933799"/>
            <a:ext cx="5474146" cy="344485"/>
            <a:chOff x="953016" y="4719122"/>
            <a:chExt cx="6241549" cy="264646"/>
          </a:xfrm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06B3B4BC-B77A-E04A-B80D-01589EEB12C9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127054A0-6602-3E4C-A3AE-674C2C1A9A4A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A8A16E6C-070B-5D40-B0BE-1520D5382A1B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9067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E548416A-A4C6-D742-AB19-FCD571255BA8}"/>
              </a:ext>
            </a:extLst>
          </p:cNvPr>
          <p:cNvSpPr/>
          <p:nvPr/>
        </p:nvSpPr>
        <p:spPr>
          <a:xfrm rot="21151452">
            <a:off x="7266818" y="670092"/>
            <a:ext cx="4359347" cy="3880468"/>
          </a:xfrm>
          <a:prstGeom prst="hexag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844754" y="2228671"/>
            <a:ext cx="6552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Żył w epoce baroku, ale możemy nazwać go 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„człowiekiem renesansu”</a:t>
            </a: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. To nie znaczy, że był człowiekiem poprzedniej epoki, ale że przysługuje mu ponadczasowe określenie „człowiek renesansu”, oznaczające człowieka wszechstronnego, uzdolnionego w różnych kierunkach.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853741" y="3903909"/>
            <a:ext cx="5989269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1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7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50" name="Prostokąt 1">
            <a:extLst>
              <a:ext uri="{FF2B5EF4-FFF2-40B4-BE49-F238E27FC236}">
                <a16:creationId xmlns:a16="http://schemas.microsoft.com/office/drawing/2014/main" id="{120810B9-342D-F242-8504-D0CE3C36F135}"/>
              </a:ext>
            </a:extLst>
          </p:cNvPr>
          <p:cNvSpPr/>
          <p:nvPr/>
        </p:nvSpPr>
        <p:spPr>
          <a:xfrm>
            <a:off x="7336157" y="5185118"/>
            <a:ext cx="4466822" cy="1364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baseline="30000" dirty="0">
                <a:solidFill>
                  <a:srgbClr val="005B7F"/>
                </a:solidFill>
              </a:rPr>
              <a:t>JAN</a:t>
            </a:r>
          </a:p>
          <a:p>
            <a:r>
              <a:rPr lang="en-GB" sz="4400" b="1" baseline="30000" dirty="0">
                <a:solidFill>
                  <a:srgbClr val="005B7F"/>
                </a:solidFill>
              </a:rPr>
              <a:t>BROŻEK</a:t>
            </a:r>
          </a:p>
          <a:p>
            <a:r>
              <a:rPr lang="en-GB" sz="3600" baseline="30000" dirty="0">
                <a:solidFill>
                  <a:srgbClr val="E21C2D"/>
                </a:solidFill>
              </a:rPr>
              <a:t>1585–1652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71221D9-13D4-C443-B255-3CA06D55F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25720" y="-488890"/>
            <a:ext cx="3921526" cy="554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25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417207" y="577341"/>
            <a:ext cx="36071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Spróbuj rozwiązać pewien problem, dotyczący zależności obwodu figury geometrycznej do jej powierzchni, który jeszcze w starożytności pasjonował Polibiusza, a do którego Jan Brożek wrócił w XVII wieku. </a:t>
            </a:r>
          </a:p>
        </p:txBody>
      </p:sp>
      <p:sp>
        <p:nvSpPr>
          <p:cNvPr id="5" name="Prostokąt 4"/>
          <p:cNvSpPr/>
          <p:nvPr/>
        </p:nvSpPr>
        <p:spPr>
          <a:xfrm>
            <a:off x="324053" y="3314449"/>
            <a:ext cx="4001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Dobierzcie obwody pewnych figur (np. prostokątów) tak by obwody były równe, ale pola powierzchni znacznie się różniły.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r="9301" b="4183"/>
          <a:stretch/>
        </p:blipFill>
        <p:spPr>
          <a:xfrm>
            <a:off x="4616485" y="250562"/>
            <a:ext cx="3607136" cy="467856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 r="11261" b="4958"/>
          <a:stretch/>
        </p:blipFill>
        <p:spPr>
          <a:xfrm>
            <a:off x="8352423" y="250562"/>
            <a:ext cx="3600000" cy="468000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4616485" y="5055300"/>
            <a:ext cx="7211992" cy="523220"/>
          </a:xfrm>
          <a:prstGeom prst="rect">
            <a:avLst/>
          </a:prstGeom>
          <a:ln w="12700"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rgbClr val="005B7F"/>
                </a:solidFill>
                <a:latin typeface="HK Grotesk" pitchFamily="50" charset="-18"/>
              </a:rPr>
              <a:t>Brożek, Jan  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Apologia pro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Aristotele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[et]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Evclide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contra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Petrvm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Ramvm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[et]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alios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;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additae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sunt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duae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disceptationes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de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nvmeris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sz="1400" b="1" i="1" dirty="0" err="1">
                <a:solidFill>
                  <a:srgbClr val="005B7F"/>
                </a:solidFill>
                <a:latin typeface="HK Grotesk" pitchFamily="50" charset="-18"/>
              </a:rPr>
              <a:t>perfectis</a:t>
            </a:r>
            <a:r>
              <a:rPr lang="pl-PL" sz="1400" b="1" i="1" dirty="0">
                <a:solidFill>
                  <a:srgbClr val="005B7F"/>
                </a:solidFill>
                <a:latin typeface="HK Grotesk" pitchFamily="50" charset="-18"/>
              </a:rPr>
              <a:t>  </a:t>
            </a:r>
            <a:r>
              <a:rPr lang="pl-PL" sz="1400" dirty="0">
                <a:solidFill>
                  <a:srgbClr val="005B7F"/>
                </a:solidFill>
                <a:latin typeface="HK Grotesk" pitchFamily="50" charset="-18"/>
              </a:rPr>
              <a:t>Wyd. 1652</a:t>
            </a:r>
          </a:p>
        </p:txBody>
      </p:sp>
    </p:spTree>
    <p:extLst>
      <p:ext uri="{BB962C8B-B14F-4D97-AF65-F5344CB8AC3E}">
        <p14:creationId xmlns:p14="http://schemas.microsoft.com/office/powerpoint/2010/main" val="58760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9" name="Grupa 8"/>
          <p:cNvGrpSpPr/>
          <p:nvPr/>
        </p:nvGrpSpPr>
        <p:grpSpPr>
          <a:xfrm>
            <a:off x="1563991" y="1273089"/>
            <a:ext cx="4164036" cy="1941342"/>
            <a:chOff x="1043487" y="1273089"/>
            <a:chExt cx="4164036" cy="1941342"/>
          </a:xfrm>
        </p:grpSpPr>
        <p:sp>
          <p:nvSpPr>
            <p:cNvPr id="42" name="Prostokąt 41">
              <a:extLst>
                <a:ext uri="{FF2B5EF4-FFF2-40B4-BE49-F238E27FC236}">
                  <a16:creationId xmlns:a16="http://schemas.microsoft.com/office/drawing/2014/main" id="{274760B9-25B3-44A3-BC94-DD25B9FC88E4}"/>
                </a:ext>
              </a:extLst>
            </p:cNvPr>
            <p:cNvSpPr/>
            <p:nvPr/>
          </p:nvSpPr>
          <p:spPr>
            <a:xfrm>
              <a:off x="1043487" y="1273089"/>
              <a:ext cx="1041009" cy="970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0" name="Prostokąt 59">
              <a:extLst>
                <a:ext uri="{FF2B5EF4-FFF2-40B4-BE49-F238E27FC236}">
                  <a16:creationId xmlns:a16="http://schemas.microsoft.com/office/drawing/2014/main" id="{3A036A2F-3598-41FF-AA6C-526B4CB1F635}"/>
                </a:ext>
              </a:extLst>
            </p:cNvPr>
            <p:cNvSpPr/>
            <p:nvPr/>
          </p:nvSpPr>
          <p:spPr>
            <a:xfrm>
              <a:off x="2084496" y="1273089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1" name="Prostokąt 60">
              <a:extLst>
                <a:ext uri="{FF2B5EF4-FFF2-40B4-BE49-F238E27FC236}">
                  <a16:creationId xmlns:a16="http://schemas.microsoft.com/office/drawing/2014/main" id="{3D0AB4F7-00F8-467E-944B-61FDC51FC1E5}"/>
                </a:ext>
              </a:extLst>
            </p:cNvPr>
            <p:cNvSpPr/>
            <p:nvPr/>
          </p:nvSpPr>
          <p:spPr>
            <a:xfrm>
              <a:off x="3125505" y="1273089"/>
              <a:ext cx="1041009" cy="970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2" name="Prostokąt 61">
              <a:extLst>
                <a:ext uri="{FF2B5EF4-FFF2-40B4-BE49-F238E27FC236}">
                  <a16:creationId xmlns:a16="http://schemas.microsoft.com/office/drawing/2014/main" id="{C05121E0-E393-48E7-993D-A4A281D963A6}"/>
                </a:ext>
              </a:extLst>
            </p:cNvPr>
            <p:cNvSpPr/>
            <p:nvPr/>
          </p:nvSpPr>
          <p:spPr>
            <a:xfrm>
              <a:off x="3125505" y="2243760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3" name="Prostokąt 62">
              <a:extLst>
                <a:ext uri="{FF2B5EF4-FFF2-40B4-BE49-F238E27FC236}">
                  <a16:creationId xmlns:a16="http://schemas.microsoft.com/office/drawing/2014/main" id="{99E5C2DE-2770-413D-B495-3D9B6663F0C4}"/>
                </a:ext>
              </a:extLst>
            </p:cNvPr>
            <p:cNvSpPr/>
            <p:nvPr/>
          </p:nvSpPr>
          <p:spPr>
            <a:xfrm>
              <a:off x="2084496" y="2243760"/>
              <a:ext cx="1041009" cy="970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4" name="Prostokąt 63">
              <a:extLst>
                <a:ext uri="{FF2B5EF4-FFF2-40B4-BE49-F238E27FC236}">
                  <a16:creationId xmlns:a16="http://schemas.microsoft.com/office/drawing/2014/main" id="{54EC0DCD-5E01-4E95-9002-09EDB2DC00D0}"/>
                </a:ext>
              </a:extLst>
            </p:cNvPr>
            <p:cNvSpPr/>
            <p:nvPr/>
          </p:nvSpPr>
          <p:spPr>
            <a:xfrm>
              <a:off x="1043487" y="2243760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5" name="Prostokąt 64">
              <a:extLst>
                <a:ext uri="{FF2B5EF4-FFF2-40B4-BE49-F238E27FC236}">
                  <a16:creationId xmlns:a16="http://schemas.microsoft.com/office/drawing/2014/main" id="{7A5260E8-E161-4F8D-A55B-15C8A0B57016}"/>
                </a:ext>
              </a:extLst>
            </p:cNvPr>
            <p:cNvSpPr/>
            <p:nvPr/>
          </p:nvSpPr>
          <p:spPr>
            <a:xfrm>
              <a:off x="4166514" y="1273089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6" name="Prostokąt 65">
              <a:extLst>
                <a:ext uri="{FF2B5EF4-FFF2-40B4-BE49-F238E27FC236}">
                  <a16:creationId xmlns:a16="http://schemas.microsoft.com/office/drawing/2014/main" id="{6787AAEF-214B-4D53-B945-EC6AAAFD44BC}"/>
                </a:ext>
              </a:extLst>
            </p:cNvPr>
            <p:cNvSpPr/>
            <p:nvPr/>
          </p:nvSpPr>
          <p:spPr>
            <a:xfrm>
              <a:off x="4166514" y="2243760"/>
              <a:ext cx="1041009" cy="970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  <p:grpSp>
        <p:nvGrpSpPr>
          <p:cNvPr id="11" name="Grupa 10"/>
          <p:cNvGrpSpPr/>
          <p:nvPr/>
        </p:nvGrpSpPr>
        <p:grpSpPr>
          <a:xfrm>
            <a:off x="1330169" y="4134781"/>
            <a:ext cx="5205045" cy="970671"/>
            <a:chOff x="1043487" y="4607132"/>
            <a:chExt cx="5205045" cy="970671"/>
          </a:xfrm>
        </p:grpSpPr>
        <p:sp>
          <p:nvSpPr>
            <p:cNvPr id="67" name="Prostokąt 66">
              <a:extLst>
                <a:ext uri="{FF2B5EF4-FFF2-40B4-BE49-F238E27FC236}">
                  <a16:creationId xmlns:a16="http://schemas.microsoft.com/office/drawing/2014/main" id="{F3F6EF90-3A1F-4BFB-836C-FA24F1F6BED0}"/>
                </a:ext>
              </a:extLst>
            </p:cNvPr>
            <p:cNvSpPr/>
            <p:nvPr/>
          </p:nvSpPr>
          <p:spPr>
            <a:xfrm>
              <a:off x="1043487" y="4607132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6AEA3F56-CDAB-436F-AC09-357B7ACEA2D1}"/>
                </a:ext>
              </a:extLst>
            </p:cNvPr>
            <p:cNvSpPr/>
            <p:nvPr/>
          </p:nvSpPr>
          <p:spPr>
            <a:xfrm>
              <a:off x="2084496" y="4607132"/>
              <a:ext cx="1041009" cy="970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69" name="Prostokąt 68">
              <a:extLst>
                <a:ext uri="{FF2B5EF4-FFF2-40B4-BE49-F238E27FC236}">
                  <a16:creationId xmlns:a16="http://schemas.microsoft.com/office/drawing/2014/main" id="{E07781DB-4C64-42BB-BA3F-982161178F50}"/>
                </a:ext>
              </a:extLst>
            </p:cNvPr>
            <p:cNvSpPr/>
            <p:nvPr/>
          </p:nvSpPr>
          <p:spPr>
            <a:xfrm>
              <a:off x="3125505" y="4607132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0" name="Prostokąt 69">
              <a:extLst>
                <a:ext uri="{FF2B5EF4-FFF2-40B4-BE49-F238E27FC236}">
                  <a16:creationId xmlns:a16="http://schemas.microsoft.com/office/drawing/2014/main" id="{ADC743AC-B6A4-4EC8-B275-A8CC4E3D1972}"/>
                </a:ext>
              </a:extLst>
            </p:cNvPr>
            <p:cNvSpPr/>
            <p:nvPr/>
          </p:nvSpPr>
          <p:spPr>
            <a:xfrm>
              <a:off x="4166514" y="4607132"/>
              <a:ext cx="1041009" cy="9706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  <p:sp>
          <p:nvSpPr>
            <p:cNvPr id="71" name="Prostokąt 70">
              <a:extLst>
                <a:ext uri="{FF2B5EF4-FFF2-40B4-BE49-F238E27FC236}">
                  <a16:creationId xmlns:a16="http://schemas.microsoft.com/office/drawing/2014/main" id="{549378AC-5FA7-404A-A5D4-9B35E3A552A6}"/>
                </a:ext>
              </a:extLst>
            </p:cNvPr>
            <p:cNvSpPr/>
            <p:nvPr/>
          </p:nvSpPr>
          <p:spPr>
            <a:xfrm>
              <a:off x="5207523" y="4607132"/>
              <a:ext cx="1041009" cy="9706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/>
            </a:p>
          </p:txBody>
        </p:sp>
      </p:grpSp>
      <p:sp>
        <p:nvSpPr>
          <p:cNvPr id="72" name="pole tekstowe 17">
            <a:extLst>
              <a:ext uri="{FF2B5EF4-FFF2-40B4-BE49-F238E27FC236}">
                <a16:creationId xmlns:a16="http://schemas.microsoft.com/office/drawing/2014/main" id="{76CDA664-02D0-478B-8672-66DDF1143A2D}"/>
              </a:ext>
            </a:extLst>
          </p:cNvPr>
          <p:cNvSpPr txBox="1"/>
          <p:nvPr/>
        </p:nvSpPr>
        <p:spPr>
          <a:xfrm>
            <a:off x="7152979" y="1640404"/>
            <a:ext cx="301031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Obwód 2</a:t>
            </a:r>
            <a:r>
              <a:rPr lang="pl-PL" sz="2800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(4+2)=12</a:t>
            </a:r>
          </a:p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Powierzchnia</a:t>
            </a:r>
            <a:r>
              <a:rPr lang="pl-PL" sz="2800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4</a:t>
            </a:r>
            <a:r>
              <a:rPr lang="pl-PL" sz="2800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2=8</a:t>
            </a:r>
          </a:p>
        </p:txBody>
      </p:sp>
      <p:sp>
        <p:nvSpPr>
          <p:cNvPr id="73" name="pole tekstowe 18">
            <a:extLst>
              <a:ext uri="{FF2B5EF4-FFF2-40B4-BE49-F238E27FC236}">
                <a16:creationId xmlns:a16="http://schemas.microsoft.com/office/drawing/2014/main" id="{ADD5E9E3-2DBD-4428-BCBA-CFC91DFE6BA1}"/>
              </a:ext>
            </a:extLst>
          </p:cNvPr>
          <p:cNvSpPr txBox="1"/>
          <p:nvPr/>
        </p:nvSpPr>
        <p:spPr>
          <a:xfrm>
            <a:off x="7132034" y="4134781"/>
            <a:ext cx="3010311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Obwód 2</a:t>
            </a:r>
            <a:r>
              <a:rPr lang="pl-PL" sz="2800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∙</a:t>
            </a:r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(5+1)=12</a:t>
            </a:r>
          </a:p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Powierzchnia 5</a:t>
            </a:r>
            <a:r>
              <a:rPr lang="pl-PL" sz="2800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1=5</a:t>
            </a:r>
          </a:p>
        </p:txBody>
      </p:sp>
      <p:grpSp>
        <p:nvGrpSpPr>
          <p:cNvPr id="74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75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6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7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8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9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0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1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2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3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4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5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6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7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8008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CF32791B-846D-4881-9E35-6332F4E96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80080" y="2196643"/>
            <a:ext cx="3912142" cy="3149891"/>
          </a:xfrm>
          <a:prstGeom prst="rect">
            <a:avLst/>
          </a:prstGeom>
        </p:spPr>
      </p:pic>
      <p:pic>
        <p:nvPicPr>
          <p:cNvPr id="46" name="Obraz 45">
            <a:extLst>
              <a:ext uri="{FF2B5EF4-FFF2-40B4-BE49-F238E27FC236}">
                <a16:creationId xmlns:a16="http://schemas.microsoft.com/office/drawing/2014/main" id="{D9669CA9-E41C-4B98-BB98-D7BDFD48A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48619" y="2220513"/>
            <a:ext cx="3853784" cy="308302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330169" y="282613"/>
            <a:ext cx="10288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Na rysunku przedstawiony jest kwadrat o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boku 10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Jego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obwód to 40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a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pole 100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.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 teraz zmodyfikujmy poniższą figurę, „wycinając” z niej kawałki.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Nowa figura ma ponad dwukrotnie większy obwód niż poprzednia, mianowicie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(3</a:t>
            </a:r>
            <a:r>
              <a:rPr lang="pl-PL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10 + 4</a:t>
            </a:r>
            <a:r>
              <a:rPr lang="pl-PL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1 + 6</a:t>
            </a:r>
            <a:r>
              <a:rPr lang="pl-PL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9 + 3</a:t>
            </a:r>
            <a:r>
              <a:rPr lang="pl-PL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2)=94, ale ponad dwukrotnie mniejsze pole, bo (10 + 4</a:t>
            </a:r>
            <a:r>
              <a:rPr lang="pl-PL" dirty="0">
                <a:solidFill>
                  <a:srgbClr val="005B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9)=46. </a:t>
            </a:r>
          </a:p>
        </p:txBody>
      </p:sp>
      <p:grpSp>
        <p:nvGrpSpPr>
          <p:cNvPr id="47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9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0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5688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grpSp>
        <p:nvGrpSpPr>
          <p:cNvPr id="47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9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0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21" name="Obraz 20" descr="Obraz zawierający obiekt na zewnątrz, plaster miodu, żółty&#10;&#10;Opis wygenerowany automatycznie">
            <a:extLst>
              <a:ext uri="{FF2B5EF4-FFF2-40B4-BE49-F238E27FC236}">
                <a16:creationId xmlns:a16="http://schemas.microsoft.com/office/drawing/2014/main" id="{3A4FDAAC-6165-4627-BC41-9376403A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79" y="1943083"/>
            <a:ext cx="2195709" cy="234992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52243" y="800176"/>
            <a:ext cx="80517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  <a:t>Według anegdoty Brożek zainteresował się dylematem Polibiusza, patrząc na plastry miodu, które pszczoły budowały z sześcioboków foremnych. </a:t>
            </a:r>
            <a:br>
              <a:rPr lang="pl-PL" b="1" dirty="0">
                <a:solidFill>
                  <a:schemeClr val="accent5">
                    <a:lumMod val="50000"/>
                  </a:schemeClr>
                </a:solidFill>
                <a:latin typeface="HK Grotesk" pitchFamily="50" charset="-18"/>
              </a:rPr>
            </a:br>
            <a:endParaRPr lang="pl-PL" b="1" dirty="0">
              <a:solidFill>
                <a:schemeClr val="accent5">
                  <a:lumMod val="50000"/>
                </a:schemeClr>
              </a:solidFill>
              <a:latin typeface="HK Grotesk" pitchFamily="50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52243" y="2093845"/>
            <a:ext cx="76032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Dowiódł, że sześciobok, którego wszystkie boki są równej długości, to „najbardziej pojemna” figura.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To znaczy, że przy równej długości obwodu figur foremnych: kwadratu, trójkąta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i sześcioboku – ten ostatni ma największą powierzchnię.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Znaczy to też, że pszczoły potrafiły wypracować (jakimś nadzwyczajnym instynktem) optymalny model wykorzystania materiału budowlanego.</a:t>
            </a:r>
          </a:p>
        </p:txBody>
      </p:sp>
    </p:spTree>
    <p:extLst>
      <p:ext uri="{BB962C8B-B14F-4D97-AF65-F5344CB8AC3E}">
        <p14:creationId xmlns:p14="http://schemas.microsoft.com/office/powerpoint/2010/main" val="36171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55527"/>
            <a:ext cx="2417134" cy="784992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D0ADB2-A1BF-4D37-9207-A49413D6E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769054"/>
            <a:ext cx="10515600" cy="1325563"/>
          </a:xfrm>
        </p:spPr>
        <p:txBody>
          <a:bodyPr lIns="91440" tIns="45720" rIns="91440" bIns="45720" anchor="t"/>
          <a:lstStyle/>
          <a:p>
            <a:r>
              <a:rPr lang="pl-PL" sz="1800" b="1" dirty="0">
                <a:solidFill>
                  <a:srgbClr val="C00000"/>
                </a:solidFill>
              </a:rPr>
              <a:t>Zadanie domowe:</a:t>
            </a:r>
            <a:endParaRPr lang="pl-PL" sz="1800" dirty="0">
              <a:solidFill>
                <a:srgbClr val="C00000"/>
              </a:solidFill>
            </a:endParaRPr>
          </a:p>
          <a:p>
            <a:r>
              <a:rPr lang="pl-PL" sz="1800" dirty="0"/>
              <a:t>Spróbuj uzasadnić pisemnie, dlaczego Jana Brożka możemy zaliczyć w poczet </a:t>
            </a:r>
            <a:br>
              <a:rPr lang="pl-PL" sz="1800" dirty="0"/>
            </a:br>
            <a:r>
              <a:rPr lang="pl-PL" sz="1800" dirty="0"/>
              <a:t>Wielkich z Małopolski.  </a:t>
            </a:r>
          </a:p>
        </p:txBody>
      </p:sp>
      <p:grpSp>
        <p:nvGrpSpPr>
          <p:cNvPr id="18" name="Grupa Start2">
            <a:extLst>
              <a:ext uri="{FF2B5EF4-FFF2-40B4-BE49-F238E27FC236}">
                <a16:creationId xmlns:a16="http://schemas.microsoft.com/office/drawing/2014/main" id="{A52D27B3-18D6-4AA3-A6B6-94B9A1F27990}"/>
              </a:ext>
            </a:extLst>
          </p:cNvPr>
          <p:cNvGrpSpPr/>
          <p:nvPr/>
        </p:nvGrpSpPr>
        <p:grpSpPr>
          <a:xfrm rot="3038762">
            <a:off x="-304108" y="5131037"/>
            <a:ext cx="2980101" cy="2255302"/>
            <a:chOff x="4245947" y="2024494"/>
            <a:chExt cx="3710043" cy="2807707"/>
          </a:xfrm>
        </p:grpSpPr>
        <p:sp>
          <p:nvSpPr>
            <p:cNvPr id="5" name="Graphic 5">
              <a:extLst>
                <a:ext uri="{FF2B5EF4-FFF2-40B4-BE49-F238E27FC236}">
                  <a16:creationId xmlns:a16="http://schemas.microsoft.com/office/drawing/2014/main" id="{560DDEBF-5969-4AD0-8AF8-FA4FC5ACF5FD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" name="Graphic 5">
              <a:extLst>
                <a:ext uri="{FF2B5EF4-FFF2-40B4-BE49-F238E27FC236}">
                  <a16:creationId xmlns:a16="http://schemas.microsoft.com/office/drawing/2014/main" id="{570E7A5F-1051-4154-9521-6CE9D5D68028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7" name="Graphic 5">
              <a:extLst>
                <a:ext uri="{FF2B5EF4-FFF2-40B4-BE49-F238E27FC236}">
                  <a16:creationId xmlns:a16="http://schemas.microsoft.com/office/drawing/2014/main" id="{77423213-A127-4354-8EE1-3F7C34411696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5B9161A7-8B2F-4757-A5D7-1CD307AEC7AA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9" name="Graphic 5">
              <a:extLst>
                <a:ext uri="{FF2B5EF4-FFF2-40B4-BE49-F238E27FC236}">
                  <a16:creationId xmlns:a16="http://schemas.microsoft.com/office/drawing/2014/main" id="{C95E7B79-595B-4D67-B538-FA39F4F3CE57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0346889F-FFA4-4BEF-95A0-551143D2FC5F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1" name="Graphic 5">
              <a:extLst>
                <a:ext uri="{FF2B5EF4-FFF2-40B4-BE49-F238E27FC236}">
                  <a16:creationId xmlns:a16="http://schemas.microsoft.com/office/drawing/2014/main" id="{0EDF6010-627A-40E4-8890-852CFE8FD69B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2" name="Graphic 5">
              <a:extLst>
                <a:ext uri="{FF2B5EF4-FFF2-40B4-BE49-F238E27FC236}">
                  <a16:creationId xmlns:a16="http://schemas.microsoft.com/office/drawing/2014/main" id="{3F3AE975-3F3F-4B33-8B20-3DB34B2E0F2D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3" name="Graphic 5">
              <a:extLst>
                <a:ext uri="{FF2B5EF4-FFF2-40B4-BE49-F238E27FC236}">
                  <a16:creationId xmlns:a16="http://schemas.microsoft.com/office/drawing/2014/main" id="{91BF247C-9BF0-4F59-97EA-32A68A942E19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4" name="Graphic 5">
              <a:extLst>
                <a:ext uri="{FF2B5EF4-FFF2-40B4-BE49-F238E27FC236}">
                  <a16:creationId xmlns:a16="http://schemas.microsoft.com/office/drawing/2014/main" id="{402486F5-E395-40DF-AC36-3032369592DD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5" name="Graphic 5">
              <a:extLst>
                <a:ext uri="{FF2B5EF4-FFF2-40B4-BE49-F238E27FC236}">
                  <a16:creationId xmlns:a16="http://schemas.microsoft.com/office/drawing/2014/main" id="{7D4BC4E9-A196-46B3-A23F-9E8633C30645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6" name="Graphic 5">
              <a:extLst>
                <a:ext uri="{FF2B5EF4-FFF2-40B4-BE49-F238E27FC236}">
                  <a16:creationId xmlns:a16="http://schemas.microsoft.com/office/drawing/2014/main" id="{ADFD3158-6719-4BFF-A959-FA0BC8C12D9C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7" name="Graphic 5">
              <a:extLst>
                <a:ext uri="{FF2B5EF4-FFF2-40B4-BE49-F238E27FC236}">
                  <a16:creationId xmlns:a16="http://schemas.microsoft.com/office/drawing/2014/main" id="{887D688B-93C0-4ED7-B895-5A842175E3F9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75394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678470" y="1420385"/>
            <a:ext cx="6336927" cy="26464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62FE14-5FE6-154B-B3E1-0D396948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9567" y="0"/>
            <a:ext cx="5257378" cy="6858000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47825B83-C6C0-4347-B992-1C8CCBBFB3E3}"/>
              </a:ext>
            </a:extLst>
          </p:cNvPr>
          <p:cNvGrpSpPr/>
          <p:nvPr/>
        </p:nvGrpSpPr>
        <p:grpSpPr>
          <a:xfrm rot="5400000">
            <a:off x="8104247" y="4326486"/>
            <a:ext cx="475674" cy="4349292"/>
            <a:chOff x="11581037" y="1160973"/>
            <a:chExt cx="475674" cy="5543499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937FED-74F9-AC45-B1C1-817FC7D4DACE}"/>
                </a:ext>
              </a:extLst>
            </p:cNvPr>
            <p:cNvGrpSpPr/>
            <p:nvPr/>
          </p:nvGrpSpPr>
          <p:grpSpPr>
            <a:xfrm>
              <a:off x="11581037" y="1851624"/>
              <a:ext cx="475674" cy="4852084"/>
              <a:chOff x="11581037" y="1851624"/>
              <a:chExt cx="475674" cy="4852084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3FDAFC6-65BB-BA48-BD10-C4C574880D63}"/>
                  </a:ext>
                </a:extLst>
              </p:cNvPr>
              <p:cNvSpPr/>
              <p:nvPr/>
            </p:nvSpPr>
            <p:spPr>
              <a:xfrm>
                <a:off x="11688761" y="1851624"/>
                <a:ext cx="367950" cy="4852084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CB5E104D-2545-4547-ADA9-B95B4192F5C3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F4C008C-8A20-4545-A4A4-399563DB8162}"/>
                </a:ext>
              </a:extLst>
            </p:cNvPr>
            <p:cNvSpPr txBox="1"/>
            <p:nvPr/>
          </p:nvSpPr>
          <p:spPr>
            <a:xfrm rot="16200000">
              <a:off x="9122443" y="3832695"/>
              <a:ext cx="55434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 err="1">
                  <a:latin typeface="+mj-lt"/>
                </a:rPr>
                <a:t>https</a:t>
              </a:r>
              <a:r>
                <a:rPr lang="pl-PL" sz="700" dirty="0">
                  <a:latin typeface="+mj-lt"/>
                </a:rPr>
                <a:t>://</a:t>
              </a:r>
              <a:r>
                <a:rPr lang="pl-PL" sz="700" dirty="0" err="1">
                  <a:latin typeface="+mj-lt"/>
                </a:rPr>
                <a:t>en.wikipedia.org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wiki</a:t>
              </a:r>
              <a:r>
                <a:rPr lang="pl-PL" sz="700" dirty="0">
                  <a:latin typeface="+mj-lt"/>
                </a:rPr>
                <a:t>/</a:t>
              </a:r>
              <a:r>
                <a:rPr lang="pl-PL" sz="700" dirty="0" err="1">
                  <a:latin typeface="+mj-lt"/>
                </a:rPr>
                <a:t>Socrates</a:t>
              </a:r>
              <a:r>
                <a:rPr lang="pl-PL" sz="700" dirty="0">
                  <a:latin typeface="+mj-lt"/>
                </a:rPr>
                <a:t>#/media/File:</a:t>
              </a:r>
              <a:r>
                <a:rPr lang="el-GR" sz="700" dirty="0">
                  <a:latin typeface="+mj-lt"/>
                </a:rPr>
                <a:t>Σωκράτης,_Ακαδημία_Αθηνών_6616.</a:t>
              </a:r>
              <a:r>
                <a:rPr lang="pl-PL" sz="700" dirty="0">
                  <a:latin typeface="+mj-lt"/>
                </a:rPr>
                <a:t>jpg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3D950E7-CE84-AE44-A60D-1F7DC6DA86A5}"/>
              </a:ext>
            </a:extLst>
          </p:cNvPr>
          <p:cNvSpPr/>
          <p:nvPr/>
        </p:nvSpPr>
        <p:spPr>
          <a:xfrm>
            <a:off x="629439" y="752486"/>
            <a:ext cx="5307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Filozofia,</a:t>
            </a:r>
            <a:r>
              <a:rPr lang="pl-PL" sz="2400" dirty="0">
                <a:solidFill>
                  <a:srgbClr val="005B7F"/>
                </a:solidFill>
                <a:latin typeface="HK Grotesk" pitchFamily="2" charset="77"/>
              </a:rPr>
              <a:t> </a:t>
            </a:r>
            <a:r>
              <a:rPr lang="pl-PL" sz="2400" i="1" dirty="0">
                <a:solidFill>
                  <a:srgbClr val="005B7F"/>
                </a:solidFill>
                <a:latin typeface="HK Grotesk Medium" pitchFamily="2" charset="77"/>
              </a:rPr>
              <a:t>gr. „umiłowanie mądrości”.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65131-2653-B542-BBE6-AEACA20D10A0}"/>
              </a:ext>
            </a:extLst>
          </p:cNvPr>
          <p:cNvSpPr/>
          <p:nvPr/>
        </p:nvSpPr>
        <p:spPr>
          <a:xfrm>
            <a:off x="629438" y="2049655"/>
            <a:ext cx="6775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Za pierwszego filozofa uznawany jest 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Tales z Miletu </a:t>
            </a: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(VI w. </a:t>
            </a:r>
            <a:r>
              <a:rPr lang="pl-PL" dirty="0" err="1">
                <a:solidFill>
                  <a:srgbClr val="005B7F"/>
                </a:solidFill>
                <a:latin typeface="HK Grotesk" pitchFamily="2" charset="77"/>
              </a:rPr>
              <a:t>p.n.e</a:t>
            </a: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). Zastanawiał się nad budową wszechświata i szukał jego przyczyny oraz zasady – po grecku </a:t>
            </a:r>
            <a:r>
              <a:rPr lang="pl-PL" dirty="0" err="1">
                <a:solidFill>
                  <a:srgbClr val="005B7F"/>
                </a:solidFill>
                <a:latin typeface="HK Grotesk" pitchFamily="2" charset="77"/>
              </a:rPr>
              <a:t>Arché</a:t>
            </a:r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7F9FE-F70C-4348-8FE9-E40CE092E7AC}"/>
              </a:ext>
            </a:extLst>
          </p:cNvPr>
          <p:cNvSpPr/>
          <p:nvPr/>
        </p:nvSpPr>
        <p:spPr>
          <a:xfrm>
            <a:off x="629438" y="34391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Już w starożytnej Grecji z filozofii zaczęły wyodrębniać się różne nauki np. matematyka.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D38715-9805-F247-8851-DE43D7CC0824}"/>
              </a:ext>
            </a:extLst>
          </p:cNvPr>
          <p:cNvGrpSpPr/>
          <p:nvPr/>
        </p:nvGrpSpPr>
        <p:grpSpPr>
          <a:xfrm>
            <a:off x="5818026" y="4979522"/>
            <a:ext cx="1814824" cy="369332"/>
            <a:chOff x="5683830" y="5604818"/>
            <a:chExt cx="1814824" cy="36933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569386-0DC5-7B49-A824-53455845EE51}"/>
                </a:ext>
              </a:extLst>
            </p:cNvPr>
            <p:cNvSpPr txBox="1"/>
            <p:nvPr/>
          </p:nvSpPr>
          <p:spPr>
            <a:xfrm>
              <a:off x="5683830" y="5604818"/>
              <a:ext cx="18148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dirty="0">
                  <a:solidFill>
                    <a:srgbClr val="005B7F"/>
                  </a:solidFill>
                  <a:latin typeface="HK Grotesk Light" pitchFamily="2" charset="77"/>
                </a:rPr>
                <a:t>Sokrates</a:t>
              </a:r>
            </a:p>
          </p:txBody>
        </p:sp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54C3185D-0602-B540-AA30-2B7AC394EF5E}"/>
                </a:ext>
              </a:extLst>
            </p:cNvPr>
            <p:cNvSpPr/>
            <p:nvPr/>
          </p:nvSpPr>
          <p:spPr>
            <a:xfrm>
              <a:off x="6096000" y="5629294"/>
              <a:ext cx="1376390" cy="338555"/>
            </a:xfrm>
            <a:prstGeom prst="homePlate">
              <a:avLst>
                <a:gd name="adj" fmla="val 11641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2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24143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781648" y="3781639"/>
            <a:ext cx="411876" cy="5367905"/>
            <a:chOff x="11581035" y="-502599"/>
            <a:chExt cx="411876" cy="720707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81035" y="-291218"/>
              <a:ext cx="411876" cy="6994926"/>
              <a:chOff x="11581035" y="-291218"/>
              <a:chExt cx="411876" cy="699492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1" y="-291218"/>
                <a:ext cx="304150" cy="6994926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269492" y="6103687"/>
                <a:ext cx="838530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8244487" y="3000912"/>
              <a:ext cx="720707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+mj-lt"/>
                </a:rPr>
                <a:t>https://pl.wikipedia.org/wiki/Szko%C5%82a_Ate%C5%84ska#/media/Plik:%22The_School_of_Athens%22_by_Raffaello_Sanzio_da_Urbino.jpg</a:t>
              </a:r>
            </a:p>
          </p:txBody>
        </p:sp>
      </p:grp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" r="522"/>
          <a:stretch/>
        </p:blipFill>
        <p:spPr>
          <a:xfrm>
            <a:off x="3018100" y="522314"/>
            <a:ext cx="8496000" cy="540105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384057" y="522314"/>
            <a:ext cx="25489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Ryc. </a:t>
            </a:r>
            <a:r>
              <a:rPr lang="pl-PL" sz="1600" b="1" i="1" dirty="0">
                <a:solidFill>
                  <a:srgbClr val="005B7F"/>
                </a:solidFill>
                <a:latin typeface="HK Grotesk" pitchFamily="50" charset="-18"/>
              </a:rPr>
              <a:t>Poczet filozofów</a:t>
            </a:r>
          </a:p>
          <a:p>
            <a:r>
              <a:rPr lang="pl-PL" sz="1600" b="1" i="1" dirty="0">
                <a:solidFill>
                  <a:srgbClr val="005B7F"/>
                </a:solidFill>
                <a:latin typeface="HK Grotesk" pitchFamily="50" charset="-18"/>
              </a:rPr>
              <a:t>Starożytnych</a:t>
            </a: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, fragment fresku Rafaela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w pokojach papieskich </a:t>
            </a:r>
            <a:br>
              <a:rPr lang="pl-PL" sz="16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pt. </a:t>
            </a:r>
            <a:r>
              <a:rPr lang="pl-PL" sz="1600" i="1" dirty="0">
                <a:solidFill>
                  <a:srgbClr val="005B7F"/>
                </a:solidFill>
                <a:latin typeface="HK Grotesk" pitchFamily="50" charset="-18"/>
              </a:rPr>
              <a:t>Szkoła ateńska</a:t>
            </a: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, przedstawiający wielkich filozofów, ale z twarzami wybitnych ludzi z XVI wieku. W centrum Platon </a:t>
            </a:r>
            <a:br>
              <a:rPr lang="pl-PL" sz="16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(z podniesioną ręką) ma twarz Leonarda da Vinci, </a:t>
            </a:r>
            <a:br>
              <a:rPr lang="pl-PL" sz="1600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sz="1600" dirty="0">
                <a:solidFill>
                  <a:srgbClr val="005B7F"/>
                </a:solidFill>
                <a:latin typeface="HK Grotesk" pitchFamily="50" charset="-18"/>
              </a:rPr>
              <a:t>a siedzący u stóp schodów zamyślony Heraklit to Michał Anioł.</a:t>
            </a:r>
          </a:p>
        </p:txBody>
      </p:sp>
      <p:grpSp>
        <p:nvGrpSpPr>
          <p:cNvPr id="23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4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5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6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69154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B9663411-F964-4F44-B9F7-A85508C4BE63}"/>
              </a:ext>
            </a:extLst>
          </p:cNvPr>
          <p:cNvGrpSpPr/>
          <p:nvPr/>
        </p:nvGrpSpPr>
        <p:grpSpPr>
          <a:xfrm rot="5400000">
            <a:off x="8664064" y="3926874"/>
            <a:ext cx="434854" cy="4923637"/>
            <a:chOff x="11565648" y="1359904"/>
            <a:chExt cx="434854" cy="534457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4FD3FE9-ACD9-2B45-B0F8-F6A368216C79}"/>
                </a:ext>
              </a:extLst>
            </p:cNvPr>
            <p:cNvGrpSpPr/>
            <p:nvPr/>
          </p:nvGrpSpPr>
          <p:grpSpPr>
            <a:xfrm>
              <a:off x="11565648" y="1359904"/>
              <a:ext cx="434854" cy="5343808"/>
              <a:chOff x="11565648" y="1359904"/>
              <a:chExt cx="434854" cy="534380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992720D-611C-3B49-B0EC-95AF595BA9EF}"/>
                  </a:ext>
                </a:extLst>
              </p:cNvPr>
              <p:cNvSpPr/>
              <p:nvPr/>
            </p:nvSpPr>
            <p:spPr>
              <a:xfrm>
                <a:off x="11688760" y="1359904"/>
                <a:ext cx="311742" cy="5343808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D50501-5B89-FC45-B420-A5F7A0718D0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89CCC0-351B-BA46-BD29-01A991C8416D}"/>
                </a:ext>
              </a:extLst>
            </p:cNvPr>
            <p:cNvSpPr txBox="1"/>
            <p:nvPr/>
          </p:nvSpPr>
          <p:spPr>
            <a:xfrm rot="16200000">
              <a:off x="9175743" y="3932162"/>
              <a:ext cx="534457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hlinkClick r:id="rId2"/>
                </a:rPr>
                <a:t>https://pl.wikipedia.org/wiki/Jan_Bro%C5%BCek#/media/Plik:Jan_BroCek_portr.png</a:t>
              </a:r>
              <a:r>
                <a:rPr lang="pl-PL" sz="700" dirty="0"/>
                <a:t> fot. </a:t>
              </a:r>
              <a:r>
                <a:rPr lang="en-US" sz="700" dirty="0" err="1"/>
                <a:t>mzopw</a:t>
              </a:r>
              <a:r>
                <a:rPr lang="en-US" sz="700" dirty="0"/>
                <a:t>, cleaned by </a:t>
              </a:r>
              <a:r>
                <a:rPr lang="en-US" sz="700" dirty="0" err="1"/>
                <a:t>Micze</a:t>
              </a:r>
              <a:r>
                <a:rPr lang="en-US" sz="700" dirty="0"/>
                <a:t> </a:t>
              </a:r>
              <a:r>
                <a:rPr lang="en-US" sz="700" dirty="0" err="1"/>
                <a:t>other_versions</a:t>
              </a:r>
              <a:endParaRPr lang="pl-PL" sz="700" dirty="0"/>
            </a:p>
          </p:txBody>
        </p:sp>
      </p:grpSp>
      <p:pic>
        <p:nvPicPr>
          <p:cNvPr id="25" name="Obraz 24">
            <a:extLst>
              <a:ext uri="{FF2B5EF4-FFF2-40B4-BE49-F238E27FC236}">
                <a16:creationId xmlns:a16="http://schemas.microsoft.com/office/drawing/2014/main" id="{D3A67ABF-5D1A-45BB-B00F-87E1BC826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89" y="-11723"/>
            <a:ext cx="5570806" cy="644769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95387" y="483882"/>
            <a:ext cx="4399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Jan Brożek?</a:t>
            </a:r>
          </a:p>
        </p:txBody>
      </p:sp>
      <p:sp>
        <p:nvSpPr>
          <p:cNvPr id="4" name="Prostokąt 3"/>
          <p:cNvSpPr/>
          <p:nvPr/>
        </p:nvSpPr>
        <p:spPr>
          <a:xfrm>
            <a:off x="692623" y="1407212"/>
            <a:ext cx="5403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Nie mamy pewności, jak nazywał się po polsku,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bo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Joannes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Broscius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to wersja łacińska, funkcjonująca </a:t>
            </a:r>
            <a:br>
              <a:rPr lang="pl-PL" dirty="0">
                <a:solidFill>
                  <a:srgbClr val="005B7F"/>
                </a:solidFill>
                <a:latin typeface="HK Grotesk" pitchFamily="50" charset="-18"/>
              </a:rPr>
            </a:b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źródłach naukowych.</a:t>
            </a:r>
          </a:p>
        </p:txBody>
      </p:sp>
      <p:sp>
        <p:nvSpPr>
          <p:cNvPr id="5" name="Prostokąt 4"/>
          <p:cNvSpPr/>
          <p:nvPr/>
        </p:nvSpPr>
        <p:spPr>
          <a:xfrm>
            <a:off x="692624" y="2665410"/>
            <a:ext cx="4949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</a:rPr>
              <a:t>Wiemy, że urodził się w ubogiej chłopskiej rodzinie i zrobił wielką karierę. Jego życie przeczy więc teorii, iż wówczas tylko ludzie „dobrze urodzeni” mieli szanse by wiele osiągnąć.</a:t>
            </a:r>
          </a:p>
        </p:txBody>
      </p:sp>
      <p:grpSp>
        <p:nvGrpSpPr>
          <p:cNvPr id="9" name="Grupa 8"/>
          <p:cNvGrpSpPr/>
          <p:nvPr/>
        </p:nvGrpSpPr>
        <p:grpSpPr>
          <a:xfrm>
            <a:off x="692622" y="4151295"/>
            <a:ext cx="5216471" cy="945578"/>
            <a:chOff x="1946692" y="4546121"/>
            <a:chExt cx="5216471" cy="945578"/>
          </a:xfrm>
        </p:grpSpPr>
        <p:sp>
          <p:nvSpPr>
            <p:cNvPr id="6" name="Prostokąt 5"/>
            <p:cNvSpPr/>
            <p:nvPr/>
          </p:nvSpPr>
          <p:spPr>
            <a:xfrm>
              <a:off x="1946694" y="4624084"/>
              <a:ext cx="442822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457200">
                <a:defRPr/>
              </a:pPr>
              <a:r>
                <a:rPr lang="pl-PL" sz="1600" dirty="0">
                  <a:solidFill>
                    <a:srgbClr val="005B7F"/>
                  </a:solidFill>
                  <a:latin typeface="Trebuchet MS" panose="020B0603020202020204"/>
                </a:rPr>
                <a:t>Ryc. </a:t>
              </a:r>
              <a:r>
                <a:rPr lang="pl-PL" sz="1600" i="1" dirty="0">
                  <a:solidFill>
                    <a:srgbClr val="005B7F"/>
                  </a:solidFill>
                  <a:latin typeface="Trebuchet MS" panose="020B0603020202020204"/>
                </a:rPr>
                <a:t>Portret Jana Brożka</a:t>
              </a:r>
              <a:r>
                <a:rPr lang="pl-PL" sz="1600" dirty="0">
                  <a:solidFill>
                    <a:srgbClr val="005B7F"/>
                  </a:solidFill>
                  <a:latin typeface="Trebuchet MS" panose="020B0603020202020204"/>
                </a:rPr>
                <a:t>, autor nieznany, 1652, w zbiorach Muzeum Uniwersytetu Jagiellońskiego</a:t>
              </a:r>
            </a:p>
          </p:txBody>
        </p:sp>
        <p:sp>
          <p:nvSpPr>
            <p:cNvPr id="7" name="Pięciokąt 6"/>
            <p:cNvSpPr/>
            <p:nvPr/>
          </p:nvSpPr>
          <p:spPr>
            <a:xfrm>
              <a:off x="1946692" y="4546121"/>
              <a:ext cx="5216471" cy="945578"/>
            </a:xfrm>
            <a:prstGeom prst="homePlate">
              <a:avLst>
                <a:gd name="adj" fmla="val 14145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0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44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7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9523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88DE1-7F4B-C744-9B63-085C7A40C3BD}"/>
              </a:ext>
            </a:extLst>
          </p:cNvPr>
          <p:cNvGrpSpPr/>
          <p:nvPr/>
        </p:nvGrpSpPr>
        <p:grpSpPr>
          <a:xfrm rot="5400000">
            <a:off x="8913129" y="4367150"/>
            <a:ext cx="434854" cy="4043083"/>
            <a:chOff x="11565648" y="2315737"/>
            <a:chExt cx="434854" cy="438873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44446A-E7CF-1849-8BA1-2445F851E07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1E87B0-5A1F-1740-8FF8-B6D62D5232A8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C86709A-6132-9343-ABAB-E93A12D57246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 dirty="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76110CC-1719-6046-9D6F-C5CC4E938B2E}"/>
                </a:ext>
              </a:extLst>
            </p:cNvPr>
            <p:cNvSpPr txBox="1"/>
            <p:nvPr/>
          </p:nvSpPr>
          <p:spPr>
            <a:xfrm rot="16200000">
              <a:off x="9654042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/>
                <a:t>https://zbiory.mnk.pl/pl/wyniki-wyszukiwania/katalog/439849</a:t>
              </a:r>
            </a:p>
          </p:txBody>
        </p:sp>
      </p:grpSp>
      <p:pic>
        <p:nvPicPr>
          <p:cNvPr id="31" name="Obraz 30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35D58ACF-A40E-4C2D-9D68-C2D72DE72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20" y="188640"/>
            <a:ext cx="4753274" cy="597896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05601" y="823412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457200">
              <a:defRPr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 czasach, gdy żył Jan Brożek nauki nie były jeszcze tak podzielone jak dziś.</a:t>
            </a:r>
          </a:p>
          <a:p>
            <a:pPr lvl="0" defTabSz="457200">
              <a:defRPr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Mimo wszystko mógł zadziwiać już nawet współczesnych swoją wszechstronnością.</a:t>
            </a:r>
          </a:p>
          <a:p>
            <a:pPr lvl="0" defTabSz="457200">
              <a:defRPr/>
            </a:pPr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  <a:p>
            <a:pPr lvl="0" defTabSz="457200">
              <a:defRPr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Zasłynął głównie jako matematyk, teolog,  geometra, lekarz, historyk nauki i sztuki, a nikt jemu współczesny nie znał lepiej dzieł Kopernika. On sam także prowadził badania astronomiczne. </a:t>
            </a:r>
          </a:p>
        </p:txBody>
      </p:sp>
      <p:grpSp>
        <p:nvGrpSpPr>
          <p:cNvPr id="62" name="Grupa 61"/>
          <p:cNvGrpSpPr/>
          <p:nvPr/>
        </p:nvGrpSpPr>
        <p:grpSpPr>
          <a:xfrm>
            <a:off x="692622" y="4019910"/>
            <a:ext cx="5216471" cy="1181892"/>
            <a:chOff x="1946692" y="4414736"/>
            <a:chExt cx="5216471" cy="1181892"/>
          </a:xfrm>
        </p:grpSpPr>
        <p:sp>
          <p:nvSpPr>
            <p:cNvPr id="63" name="Prostokąt 62"/>
            <p:cNvSpPr/>
            <p:nvPr/>
          </p:nvSpPr>
          <p:spPr>
            <a:xfrm>
              <a:off x="1946694" y="4519410"/>
              <a:ext cx="442822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Ryc. </a:t>
              </a:r>
              <a:r>
                <a:rPr lang="pl-PL" sz="1600" i="1" dirty="0">
                  <a:solidFill>
                    <a:srgbClr val="005B7F"/>
                  </a:solidFill>
                  <a:latin typeface="HK Grotesk" pitchFamily="50" charset="-18"/>
                </a:rPr>
                <a:t>Jan Brożek(łac. </a:t>
              </a:r>
              <a:r>
                <a:rPr lang="pl-PL" sz="1600" i="1" dirty="0" err="1">
                  <a:solidFill>
                    <a:srgbClr val="005B7F"/>
                  </a:solidFill>
                  <a:latin typeface="HK Grotesk" pitchFamily="50" charset="-18"/>
                </a:rPr>
                <a:t>Joannes</a:t>
              </a:r>
              <a:r>
                <a:rPr lang="pl-PL" sz="1600" i="1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600" i="1" dirty="0" err="1">
                  <a:solidFill>
                    <a:srgbClr val="005B7F"/>
                  </a:solidFill>
                  <a:latin typeface="HK Grotesk" pitchFamily="50" charset="-18"/>
                </a:rPr>
                <a:t>Broscius</a:t>
              </a:r>
              <a:r>
                <a:rPr lang="pl-PL" sz="1600" i="1" dirty="0">
                  <a:solidFill>
                    <a:srgbClr val="005B7F"/>
                  </a:solidFill>
                  <a:latin typeface="HK Grotesk" pitchFamily="50" charset="-18"/>
                </a:rPr>
                <a:t>, 1585 Kurzelów - 1652 Bronowice), </a:t>
              </a: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autor nieznany,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1760-1800, ze zbiorów Muzeum Narodowego </a:t>
              </a:r>
              <a:b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600" dirty="0">
                  <a:solidFill>
                    <a:srgbClr val="005B7F"/>
                  </a:solidFill>
                  <a:latin typeface="HK Grotesk" pitchFamily="50" charset="-18"/>
                </a:rPr>
                <a:t>w Krakowie</a:t>
              </a:r>
              <a:endParaRPr lang="pl-PL" sz="1600" i="1" dirty="0">
                <a:solidFill>
                  <a:srgbClr val="005B7F"/>
                </a:solidFill>
                <a:latin typeface="HK Grotesk" pitchFamily="50" charset="-18"/>
              </a:endParaRPr>
            </a:p>
          </p:txBody>
        </p:sp>
        <p:sp>
          <p:nvSpPr>
            <p:cNvPr id="64" name="Pięciokąt 63"/>
            <p:cNvSpPr/>
            <p:nvPr/>
          </p:nvSpPr>
          <p:spPr>
            <a:xfrm>
              <a:off x="1946692" y="4414736"/>
              <a:ext cx="5216471" cy="1181892"/>
            </a:xfrm>
            <a:prstGeom prst="homePlate">
              <a:avLst>
                <a:gd name="adj" fmla="val 11329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30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350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3DD439EF-2B0F-2C46-9979-9859608CF09A}"/>
              </a:ext>
            </a:extLst>
          </p:cNvPr>
          <p:cNvGrpSpPr/>
          <p:nvPr/>
        </p:nvGrpSpPr>
        <p:grpSpPr>
          <a:xfrm rot="5400000">
            <a:off x="9137183" y="3997643"/>
            <a:ext cx="490132" cy="4837374"/>
            <a:chOff x="11565648" y="1453541"/>
            <a:chExt cx="490132" cy="525093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7789AB2-5ACF-504F-AF3F-0498E0E62D12}"/>
                </a:ext>
              </a:extLst>
            </p:cNvPr>
            <p:cNvGrpSpPr/>
            <p:nvPr/>
          </p:nvGrpSpPr>
          <p:grpSpPr>
            <a:xfrm>
              <a:off x="11565648" y="1453541"/>
              <a:ext cx="434854" cy="5250170"/>
              <a:chOff x="11565648" y="1453541"/>
              <a:chExt cx="434854" cy="525017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27A48BB-1242-0149-99FA-8227E3957356}"/>
                  </a:ext>
                </a:extLst>
              </p:cNvPr>
              <p:cNvSpPr/>
              <p:nvPr/>
            </p:nvSpPr>
            <p:spPr>
              <a:xfrm>
                <a:off x="11688760" y="1453541"/>
                <a:ext cx="311742" cy="5250170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04CE721-64F2-C249-B0CC-69E6BE987572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D5F7EBE-AD21-7E40-BED9-9E9C85CBB80D}"/>
                </a:ext>
              </a:extLst>
            </p:cNvPr>
            <p:cNvSpPr txBox="1"/>
            <p:nvPr/>
          </p:nvSpPr>
          <p:spPr>
            <a:xfrm rot="16200000">
              <a:off x="9318563" y="3967257"/>
              <a:ext cx="51666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2" charset="77"/>
                </a:rPr>
                <a:t>https://polona.pl/item/geometria-to-iest-miernicka-nauka-po-polsku-krotko-napisana-z-greckich-y-lacinskich,ODU4NDU4Nw</a:t>
              </a:r>
            </a:p>
          </p:txBody>
        </p:sp>
      </p:grp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3" y="241540"/>
            <a:ext cx="3987281" cy="591682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595388" y="4143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1 XI 1585 r. w Kurzelowie, niedaleko Włoszczowy, przychodzi na świat Jan Brożek</a:t>
            </a:r>
          </a:p>
        </p:txBody>
      </p:sp>
      <p:sp>
        <p:nvSpPr>
          <p:cNvPr id="4" name="Prostokąt 3"/>
          <p:cNvSpPr/>
          <p:nvPr/>
        </p:nvSpPr>
        <p:spPr>
          <a:xfrm>
            <a:off x="678470" y="311398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Brożek uczył się geometrii wg. słynnej książki Stanisława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Grzepskiego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„Geometria, to jest miernicka nauka po polsku krótko napisana z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graeckich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  <a:ea typeface="Calibri" panose="020F0502020204030204" pitchFamily="34" charset="0"/>
                <a:cs typeface="Times New Roman" panose="02020603050405020304" pitchFamily="18" charset="0"/>
              </a:rPr>
              <a:t> y z łacińskich ksiąg”</a:t>
            </a:r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602862" y="1289539"/>
            <a:ext cx="6261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Ok. 1604 r. rozpoczyna naukę w Akademii Krakowskiej, gdzie zaczyna od tzw.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Artium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 czyli Wydziału Sztuk Wyzwolonych</a:t>
            </a:r>
          </a:p>
          <a:p>
            <a:pPr marL="342900" indent="-342900">
              <a:buFont typeface="HK Grotesk" pitchFamily="50" charset="-18"/>
              <a:buChar char="→"/>
            </a:pPr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  <a:p>
            <a:pPr marL="285750" indent="-28575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1610 r. otrzymuje tytuł doktora filozofii. </a:t>
            </a:r>
          </a:p>
        </p:txBody>
      </p:sp>
      <p:grpSp>
        <p:nvGrpSpPr>
          <p:cNvPr id="42" name="Grupa 41"/>
          <p:cNvGrpSpPr/>
          <p:nvPr/>
        </p:nvGrpSpPr>
        <p:grpSpPr>
          <a:xfrm>
            <a:off x="2813428" y="4706283"/>
            <a:ext cx="3979578" cy="1002457"/>
            <a:chOff x="1902242" y="4412897"/>
            <a:chExt cx="4512405" cy="1248216"/>
          </a:xfrm>
        </p:grpSpPr>
        <p:sp>
          <p:nvSpPr>
            <p:cNvPr id="43" name="Prostokąt 42"/>
            <p:cNvSpPr/>
            <p:nvPr/>
          </p:nvSpPr>
          <p:spPr>
            <a:xfrm>
              <a:off x="1902242" y="4477147"/>
              <a:ext cx="4009666" cy="763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Biblioteka Jagiellońska, Dział Starych </a:t>
              </a:r>
              <a:b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</a:b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Druków </a:t>
              </a:r>
              <a:r>
                <a:rPr lang="pl-PL" sz="1400" dirty="0" err="1">
                  <a:solidFill>
                    <a:srgbClr val="005B7F"/>
                  </a:solidFill>
                  <a:latin typeface="HK Grotesk" pitchFamily="50" charset="-18"/>
                </a:rPr>
                <a:t>Cim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. 304</a:t>
              </a:r>
            </a:p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Biblioteka Cyfrowa https://fbc.pionier.net.pl/.</a:t>
              </a:r>
            </a:p>
          </p:txBody>
        </p:sp>
        <p:sp>
          <p:nvSpPr>
            <p:cNvPr id="44" name="Pięciokąt 43"/>
            <p:cNvSpPr/>
            <p:nvPr/>
          </p:nvSpPr>
          <p:spPr>
            <a:xfrm>
              <a:off x="1946693" y="4412897"/>
              <a:ext cx="4467954" cy="1248216"/>
            </a:xfrm>
            <a:prstGeom prst="homePlate">
              <a:avLst>
                <a:gd name="adj" fmla="val 9288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5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46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7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8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9191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8B55BBC-76ED-B945-BB42-B26619508C84}"/>
              </a:ext>
            </a:extLst>
          </p:cNvPr>
          <p:cNvGrpSpPr/>
          <p:nvPr/>
        </p:nvGrpSpPr>
        <p:grpSpPr>
          <a:xfrm rot="5400000">
            <a:off x="8370862" y="4178517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F82EE5-CAAF-F34A-B464-2CB4C675FC1D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7EABD95-EE1F-1147-A10D-DD9C029140C7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AD436FA-B98F-8E4F-B9E9-B95CDDDB2BE0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0DCBE1-5906-A748-B441-62C0DAB5A807}"/>
                </a:ext>
              </a:extLst>
            </p:cNvPr>
            <p:cNvSpPr txBox="1"/>
            <p:nvPr/>
          </p:nvSpPr>
          <p:spPr>
            <a:xfrm rot="16200000">
              <a:off x="9654043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https://archeo.uj.edu.pl/instytut/siedziba-instytutu-old</a:t>
              </a:r>
            </a:p>
          </p:txBody>
        </p:sp>
      </p:grpSp>
      <p:pic>
        <p:nvPicPr>
          <p:cNvPr id="61" name="Obraz 60">
            <a:extLst>
              <a:ext uri="{FF2B5EF4-FFF2-40B4-BE49-F238E27FC236}">
                <a16:creationId xmlns:a16="http://schemas.microsoft.com/office/drawing/2014/main" id="{40E89406-5D63-48B6-8D2B-809333E1A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555" y="215099"/>
            <a:ext cx="7029371" cy="559910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316529" y="343951"/>
            <a:ext cx="423996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50" charset="-18"/>
              </a:rPr>
              <a:t>Akademia Krakowska (od 1399 r.):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  wydział sztuk wyzwolonych -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Artium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,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wydział prawa,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wydział medycyny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wydział teologii.</a:t>
            </a:r>
          </a:p>
        </p:txBody>
      </p:sp>
      <p:sp>
        <p:nvSpPr>
          <p:cNvPr id="4" name="Prostokąt 3"/>
          <p:cNvSpPr/>
          <p:nvPr/>
        </p:nvSpPr>
        <p:spPr>
          <a:xfrm>
            <a:off x="322184" y="1966265"/>
            <a:ext cx="46513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Główne budynki: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Collegium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Maius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(większe lub starsze),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Collegium Minus (mniejsze lub młodsze) </a:t>
            </a:r>
          </a:p>
          <a:p>
            <a:pPr marL="342900" indent="-342900">
              <a:buFont typeface="HK Grotesk" pitchFamily="50" charset="-18"/>
              <a:buChar char="→"/>
            </a:pP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Collegium </a:t>
            </a:r>
            <a:r>
              <a:rPr lang="pl-PL" dirty="0" err="1">
                <a:solidFill>
                  <a:srgbClr val="005B7F"/>
                </a:solidFill>
                <a:latin typeface="HK Grotesk" pitchFamily="50" charset="-18"/>
              </a:rPr>
              <a:t>Iuristarum</a:t>
            </a:r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 (Kolegium Prawnicze).</a:t>
            </a:r>
          </a:p>
        </p:txBody>
      </p:sp>
      <p:sp>
        <p:nvSpPr>
          <p:cNvPr id="5" name="Prostokąt 4"/>
          <p:cNvSpPr/>
          <p:nvPr/>
        </p:nvSpPr>
        <p:spPr>
          <a:xfrm>
            <a:off x="318441" y="3330483"/>
            <a:ext cx="43373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Wstępem do wszystkich studiów było ukończenie siedmiu sztuk wyzwolonych, czyli po łacinie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Septem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Artes</a:t>
            </a:r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 </a:t>
            </a:r>
            <a:r>
              <a:rPr lang="pl-PL" b="1" dirty="0" err="1">
                <a:solidFill>
                  <a:srgbClr val="005B7F"/>
                </a:solidFill>
                <a:latin typeface="HK Grotesk" pitchFamily="50" charset="-18"/>
              </a:rPr>
              <a:t>Liberales</a:t>
            </a:r>
            <a:endParaRPr lang="pl-PL" b="1" dirty="0">
              <a:solidFill>
                <a:srgbClr val="005B7F"/>
              </a:solidFill>
              <a:latin typeface="HK Grotesk" pitchFamily="50" charset="-18"/>
            </a:endParaRPr>
          </a:p>
        </p:txBody>
      </p:sp>
      <p:grpSp>
        <p:nvGrpSpPr>
          <p:cNvPr id="62" name="Grupa 61"/>
          <p:cNvGrpSpPr/>
          <p:nvPr/>
        </p:nvGrpSpPr>
        <p:grpSpPr>
          <a:xfrm>
            <a:off x="505602" y="4522775"/>
            <a:ext cx="4247553" cy="738664"/>
            <a:chOff x="1946693" y="4519410"/>
            <a:chExt cx="4467954" cy="738664"/>
          </a:xfrm>
        </p:grpSpPr>
        <p:sp>
          <p:nvSpPr>
            <p:cNvPr id="63" name="Prostokąt 62"/>
            <p:cNvSpPr/>
            <p:nvPr/>
          </p:nvSpPr>
          <p:spPr>
            <a:xfrm>
              <a:off x="1946693" y="4519410"/>
              <a:ext cx="390536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Najstarsze przedstawienie ikonograficzne kwartału uniwersyteckiego z końca XVII w. Rysunek w Liber </a:t>
              </a:r>
              <a:r>
                <a:rPr lang="pl-PL" sz="1400" dirty="0" err="1">
                  <a:solidFill>
                    <a:srgbClr val="005B7F"/>
                  </a:solidFill>
                  <a:latin typeface="HK Grotesk" pitchFamily="50" charset="-18"/>
                </a:rPr>
                <a:t>Diligentiarium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 z roku 1699.</a:t>
              </a:r>
            </a:p>
          </p:txBody>
        </p:sp>
        <p:sp>
          <p:nvSpPr>
            <p:cNvPr id="64" name="Pięciokąt 63"/>
            <p:cNvSpPr/>
            <p:nvPr/>
          </p:nvSpPr>
          <p:spPr>
            <a:xfrm>
              <a:off x="1946693" y="4519410"/>
              <a:ext cx="4467954" cy="738664"/>
            </a:xfrm>
            <a:prstGeom prst="homePlate">
              <a:avLst>
                <a:gd name="adj" fmla="val 11329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8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29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2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0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80851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2725D21-BE90-2547-8EE7-A94B1839FDED}"/>
              </a:ext>
            </a:extLst>
          </p:cNvPr>
          <p:cNvGrpSpPr/>
          <p:nvPr/>
        </p:nvGrpSpPr>
        <p:grpSpPr>
          <a:xfrm rot="5400000">
            <a:off x="8767677" y="4367149"/>
            <a:ext cx="434854" cy="4043083"/>
            <a:chOff x="11565648" y="2315737"/>
            <a:chExt cx="434854" cy="438873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9375CB-5B7A-4946-A091-FAEE12E706F5}"/>
                </a:ext>
              </a:extLst>
            </p:cNvPr>
            <p:cNvGrpSpPr/>
            <p:nvPr/>
          </p:nvGrpSpPr>
          <p:grpSpPr>
            <a:xfrm>
              <a:off x="11565648" y="2315737"/>
              <a:ext cx="434854" cy="4387974"/>
              <a:chOff x="11565648" y="2315737"/>
              <a:chExt cx="434854" cy="4387974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DDFA7FB-91CB-924C-B92C-26FEF8FE3D93}"/>
                  </a:ext>
                </a:extLst>
              </p:cNvPr>
              <p:cNvSpPr/>
              <p:nvPr/>
            </p:nvSpPr>
            <p:spPr>
              <a:xfrm>
                <a:off x="11688760" y="2315737"/>
                <a:ext cx="311742" cy="4387974"/>
              </a:xfrm>
              <a:prstGeom prst="rect">
                <a:avLst/>
              </a:prstGeom>
              <a:no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3D4CA23-D102-EE4F-9804-FD05F0B5E093}"/>
                  </a:ext>
                </a:extLst>
              </p:cNvPr>
              <p:cNvSpPr txBox="1"/>
              <p:nvPr/>
            </p:nvSpPr>
            <p:spPr>
              <a:xfrm rot="16200000">
                <a:off x="11380595" y="6199400"/>
                <a:ext cx="616328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>
                    <a:solidFill>
                      <a:srgbClr val="005B7F"/>
                    </a:solidFill>
                    <a:latin typeface="HK Grotesk" pitchFamily="2" charset="77"/>
                  </a:rPr>
                  <a:t>źródło</a:t>
                </a:r>
                <a:r>
                  <a:rPr lang="x-none" sz="1000">
                    <a:solidFill>
                      <a:srgbClr val="005B7F"/>
                    </a:solidFill>
                    <a:latin typeface="HK Grotesk" pitchFamily="2" charset="77"/>
                  </a:rPr>
                  <a:t> 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7AC5AC0-86C4-F44B-9ADF-CFA6938890D0}"/>
                </a:ext>
              </a:extLst>
            </p:cNvPr>
            <p:cNvSpPr txBox="1"/>
            <p:nvPr/>
          </p:nvSpPr>
          <p:spPr>
            <a:xfrm rot="16200000">
              <a:off x="9654045" y="4410459"/>
              <a:ext cx="438797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700" dirty="0">
                  <a:latin typeface="HK Grotesk" pitchFamily="50" charset="-18"/>
                </a:rPr>
                <a:t>https://pl.wikipedia.org/wiki/Hortus_deliciarum</a:t>
              </a:r>
            </a:p>
          </p:txBody>
        </p:sp>
      </p:grpSp>
      <p:pic>
        <p:nvPicPr>
          <p:cNvPr id="21" name="Obraz 20" descr="Obraz zawierający tekst&#10;&#10;Opis wygenerowany automatycznie">
            <a:extLst>
              <a:ext uri="{FF2B5EF4-FFF2-40B4-BE49-F238E27FC236}">
                <a16:creationId xmlns:a16="http://schemas.microsoft.com/office/drawing/2014/main" id="{03D8858F-460E-4F32-A9C5-F437BCDB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08" y="332657"/>
            <a:ext cx="4588074" cy="570566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38941" y="496367"/>
            <a:ext cx="6096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005B7F"/>
                </a:solidFill>
                <a:latin typeface="HK Grotesk" pitchFamily="50" charset="-18"/>
              </a:rPr>
              <a:t>Siedem sztuk wyzwolonych: </a:t>
            </a:r>
          </a:p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Trivium: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Gramatyka – biegłość w języku literackim 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Retoryka – skuteczność w wymowie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Dialektyka – zwycięstwo w dysputach</a:t>
            </a:r>
          </a:p>
          <a:p>
            <a:endParaRPr lang="pl-PL" dirty="0">
              <a:solidFill>
                <a:srgbClr val="005B7F"/>
              </a:solidFill>
              <a:latin typeface="HK Grotesk" pitchFamily="50" charset="-18"/>
            </a:endParaRPr>
          </a:p>
          <a:p>
            <a:r>
              <a:rPr lang="pl-PL" b="1" dirty="0">
                <a:solidFill>
                  <a:srgbClr val="005B7F"/>
                </a:solidFill>
                <a:latin typeface="HK Grotesk" pitchFamily="50" charset="-18"/>
              </a:rPr>
              <a:t>Quadrivium: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Arytmetyka – sztuka obliczeń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Geometria – wiedza o geografii z geodezją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Astronomia – znajomość gwiazd i czasu</a:t>
            </a:r>
          </a:p>
          <a:p>
            <a:r>
              <a:rPr lang="pl-PL" dirty="0">
                <a:solidFill>
                  <a:srgbClr val="005B7F"/>
                </a:solidFill>
                <a:latin typeface="HK Grotesk" pitchFamily="50" charset="-18"/>
              </a:rPr>
              <a:t>Muzyka – matematyczna harmonia </a:t>
            </a:r>
          </a:p>
        </p:txBody>
      </p:sp>
      <p:grpSp>
        <p:nvGrpSpPr>
          <p:cNvPr id="38" name="Grupa 37"/>
          <p:cNvGrpSpPr/>
          <p:nvPr/>
        </p:nvGrpSpPr>
        <p:grpSpPr>
          <a:xfrm>
            <a:off x="1151214" y="4182593"/>
            <a:ext cx="5561529" cy="1182765"/>
            <a:chOff x="2034041" y="4397368"/>
            <a:chExt cx="5561529" cy="1293491"/>
          </a:xfrm>
        </p:grpSpPr>
        <p:sp>
          <p:nvSpPr>
            <p:cNvPr id="39" name="Prostokąt 38"/>
            <p:cNvSpPr/>
            <p:nvPr/>
          </p:nvSpPr>
          <p:spPr>
            <a:xfrm>
              <a:off x="2055654" y="4426744"/>
              <a:ext cx="442822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Ryc</a:t>
              </a:r>
              <a:r>
                <a:rPr lang="pl-PL" sz="1400" i="1" dirty="0">
                  <a:solidFill>
                    <a:srgbClr val="005B7F"/>
                  </a:solidFill>
                  <a:latin typeface="HK Grotesk" pitchFamily="50" charset="-18"/>
                </a:rPr>
                <a:t>. </a:t>
              </a:r>
              <a:r>
                <a:rPr lang="pl-PL" sz="1400" i="1" dirty="0" err="1">
                  <a:solidFill>
                    <a:srgbClr val="005B7F"/>
                  </a:solidFill>
                  <a:latin typeface="HK Grotesk" pitchFamily="50" charset="-18"/>
                </a:rPr>
                <a:t>Hortus</a:t>
              </a:r>
              <a:r>
                <a:rPr lang="pl-PL" sz="1400" i="1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400" i="1" dirty="0" err="1">
                  <a:solidFill>
                    <a:srgbClr val="005B7F"/>
                  </a:solidFill>
                  <a:latin typeface="HK Grotesk" pitchFamily="50" charset="-18"/>
                </a:rPr>
                <a:t>deliciarum</a:t>
              </a:r>
              <a:r>
                <a:rPr lang="pl-PL" sz="1400" i="1" dirty="0">
                  <a:solidFill>
                    <a:srgbClr val="005B7F"/>
                  </a:solidFill>
                  <a:latin typeface="HK Grotesk" pitchFamily="50" charset="-18"/>
                </a:rPr>
                <a:t> 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(Ogród rozkoszy) z ok. 1180 r. – średniowieczne dzieło o charakterze encyklopedycznym autorstwa przeoryszy klasztoru św. Odylii w Alzacji </a:t>
              </a:r>
              <a:r>
                <a:rPr lang="pl-PL" sz="1400" dirty="0" err="1">
                  <a:solidFill>
                    <a:srgbClr val="005B7F"/>
                  </a:solidFill>
                  <a:latin typeface="HK Grotesk" pitchFamily="50" charset="-18"/>
                </a:rPr>
                <a:t>Herrady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 z </a:t>
              </a:r>
              <a:r>
                <a:rPr lang="pl-PL" sz="1400" dirty="0" err="1">
                  <a:solidFill>
                    <a:srgbClr val="005B7F"/>
                  </a:solidFill>
                  <a:latin typeface="HK Grotesk" pitchFamily="50" charset="-18"/>
                </a:rPr>
                <a:t>Landsbergu</a:t>
              </a:r>
              <a:r>
                <a:rPr lang="pl-PL" sz="1400" dirty="0">
                  <a:solidFill>
                    <a:srgbClr val="005B7F"/>
                  </a:solidFill>
                  <a:latin typeface="HK Grotesk" pitchFamily="50" charset="-18"/>
                </a:rPr>
                <a:t> przedstawiające siedem sztuk wyzwolonych</a:t>
              </a:r>
            </a:p>
          </p:txBody>
        </p:sp>
        <p:sp>
          <p:nvSpPr>
            <p:cNvPr id="40" name="Pięciokąt 39"/>
            <p:cNvSpPr/>
            <p:nvPr/>
          </p:nvSpPr>
          <p:spPr>
            <a:xfrm>
              <a:off x="2034041" y="4397368"/>
              <a:ext cx="5561529" cy="1293491"/>
            </a:xfrm>
            <a:prstGeom prst="homePlate">
              <a:avLst>
                <a:gd name="adj" fmla="val 113296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43" name="Grupa Start2">
            <a:extLst>
              <a:ext uri="{FF2B5EF4-FFF2-40B4-BE49-F238E27FC236}">
                <a16:creationId xmlns:a16="http://schemas.microsoft.com/office/drawing/2014/main" id="{64A99337-4674-314B-A6A4-7978A357A14C}"/>
              </a:ext>
            </a:extLst>
          </p:cNvPr>
          <p:cNvGrpSpPr/>
          <p:nvPr/>
        </p:nvGrpSpPr>
        <p:grpSpPr>
          <a:xfrm rot="3038762">
            <a:off x="-304106" y="5131046"/>
            <a:ext cx="2980108" cy="2255303"/>
            <a:chOff x="4245947" y="2024494"/>
            <a:chExt cx="3710043" cy="2807707"/>
          </a:xfrm>
        </p:grpSpPr>
        <p:sp>
          <p:nvSpPr>
            <p:cNvPr id="49" name="Graphic 5">
              <a:extLst>
                <a:ext uri="{FF2B5EF4-FFF2-40B4-BE49-F238E27FC236}">
                  <a16:creationId xmlns:a16="http://schemas.microsoft.com/office/drawing/2014/main" id="{D33D9E6F-9495-E14D-90FD-1B0C9085D453}"/>
                </a:ext>
              </a:extLst>
            </p:cNvPr>
            <p:cNvSpPr/>
            <p:nvPr/>
          </p:nvSpPr>
          <p:spPr>
            <a:xfrm>
              <a:off x="5781615" y="3218454"/>
              <a:ext cx="171489" cy="148481"/>
            </a:xfrm>
            <a:custGeom>
              <a:avLst/>
              <a:gdLst>
                <a:gd name="connsiteX0" fmla="*/ 42933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933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933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933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0" name="Graphic 5">
              <a:extLst>
                <a:ext uri="{FF2B5EF4-FFF2-40B4-BE49-F238E27FC236}">
                  <a16:creationId xmlns:a16="http://schemas.microsoft.com/office/drawing/2014/main" id="{D7C8F0DB-D87D-D04A-8559-124D64FCF279}"/>
                </a:ext>
              </a:extLst>
            </p:cNvPr>
            <p:cNvSpPr/>
            <p:nvPr/>
          </p:nvSpPr>
          <p:spPr>
            <a:xfrm>
              <a:off x="7413986" y="225165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1" name="Graphic 5">
              <a:extLst>
                <a:ext uri="{FF2B5EF4-FFF2-40B4-BE49-F238E27FC236}">
                  <a16:creationId xmlns:a16="http://schemas.microsoft.com/office/drawing/2014/main" id="{5AE0E8F1-4F04-8C4A-814F-4E52E5E82DAE}"/>
                </a:ext>
              </a:extLst>
            </p:cNvPr>
            <p:cNvSpPr/>
            <p:nvPr/>
          </p:nvSpPr>
          <p:spPr>
            <a:xfrm>
              <a:off x="6239953" y="2448110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7 w 171489"/>
                <a:gd name="connsiteY1" fmla="*/ 148481 h 148481"/>
                <a:gd name="connsiteX2" fmla="*/ 171490 w 171489"/>
                <a:gd name="connsiteY2" fmla="*/ 74281 h 148481"/>
                <a:gd name="connsiteX3" fmla="*/ 128637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7" y="148481"/>
                  </a:lnTo>
                  <a:lnTo>
                    <a:pt x="171490" y="74281"/>
                  </a:lnTo>
                  <a:lnTo>
                    <a:pt x="128637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2" name="Graphic 5">
              <a:extLst>
                <a:ext uri="{FF2B5EF4-FFF2-40B4-BE49-F238E27FC236}">
                  <a16:creationId xmlns:a16="http://schemas.microsoft.com/office/drawing/2014/main" id="{4E4F908B-C227-4D4B-93B9-DB61232595FC}"/>
                </a:ext>
              </a:extLst>
            </p:cNvPr>
            <p:cNvSpPr/>
            <p:nvPr/>
          </p:nvSpPr>
          <p:spPr>
            <a:xfrm>
              <a:off x="4735813" y="429105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81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3" name="Graphic 5">
              <a:extLst>
                <a:ext uri="{FF2B5EF4-FFF2-40B4-BE49-F238E27FC236}">
                  <a16:creationId xmlns:a16="http://schemas.microsoft.com/office/drawing/2014/main" id="{88FE42C8-5787-A049-9EB0-A5574B4CD84F}"/>
                </a:ext>
              </a:extLst>
            </p:cNvPr>
            <p:cNvSpPr/>
            <p:nvPr/>
          </p:nvSpPr>
          <p:spPr>
            <a:xfrm>
              <a:off x="6491526" y="4181099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4" name="Graphic 5">
              <a:extLst>
                <a:ext uri="{FF2B5EF4-FFF2-40B4-BE49-F238E27FC236}">
                  <a16:creationId xmlns:a16="http://schemas.microsoft.com/office/drawing/2014/main" id="{4202D266-45FB-7C45-B8C6-8A8B4CAA8765}"/>
                </a:ext>
              </a:extLst>
            </p:cNvPr>
            <p:cNvSpPr/>
            <p:nvPr/>
          </p:nvSpPr>
          <p:spPr>
            <a:xfrm>
              <a:off x="6819108" y="2024494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5" name="Graphic 5">
              <a:extLst>
                <a:ext uri="{FF2B5EF4-FFF2-40B4-BE49-F238E27FC236}">
                  <a16:creationId xmlns:a16="http://schemas.microsoft.com/office/drawing/2014/main" id="{7E72A9D1-E204-5A49-A8E4-84358A42C0E6}"/>
                </a:ext>
              </a:extLst>
            </p:cNvPr>
            <p:cNvSpPr/>
            <p:nvPr/>
          </p:nvSpPr>
          <p:spPr>
            <a:xfrm>
              <a:off x="5403686" y="2620375"/>
              <a:ext cx="171408" cy="148481"/>
            </a:xfrm>
            <a:custGeom>
              <a:avLst/>
              <a:gdLst>
                <a:gd name="connsiteX0" fmla="*/ 42852 w 171408"/>
                <a:gd name="connsiteY0" fmla="*/ 148481 h 148481"/>
                <a:gd name="connsiteX1" fmla="*/ 128556 w 171408"/>
                <a:gd name="connsiteY1" fmla="*/ 148481 h 148481"/>
                <a:gd name="connsiteX2" fmla="*/ 171408 w 171408"/>
                <a:gd name="connsiteY2" fmla="*/ 74200 h 148481"/>
                <a:gd name="connsiteX3" fmla="*/ 128556 w 171408"/>
                <a:gd name="connsiteY3" fmla="*/ 0 h 148481"/>
                <a:gd name="connsiteX4" fmla="*/ 42852 w 171408"/>
                <a:gd name="connsiteY4" fmla="*/ 0 h 148481"/>
                <a:gd name="connsiteX5" fmla="*/ 0 w 171408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08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08" y="74200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6" name="Graphic 5">
              <a:extLst>
                <a:ext uri="{FF2B5EF4-FFF2-40B4-BE49-F238E27FC236}">
                  <a16:creationId xmlns:a16="http://schemas.microsoft.com/office/drawing/2014/main" id="{04BF407D-BD70-304C-89FB-962583241CBA}"/>
                </a:ext>
              </a:extLst>
            </p:cNvPr>
            <p:cNvSpPr/>
            <p:nvPr/>
          </p:nvSpPr>
          <p:spPr>
            <a:xfrm>
              <a:off x="5317901" y="4683720"/>
              <a:ext cx="171489" cy="148481"/>
            </a:xfrm>
            <a:custGeom>
              <a:avLst/>
              <a:gdLst>
                <a:gd name="connsiteX0" fmla="*/ 42852 w 171489"/>
                <a:gd name="connsiteY0" fmla="*/ 148482 h 148481"/>
                <a:gd name="connsiteX1" fmla="*/ 128638 w 171489"/>
                <a:gd name="connsiteY1" fmla="*/ 148482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2"/>
                  </a:moveTo>
                  <a:lnTo>
                    <a:pt x="128638" y="148482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ED1C24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7" name="Graphic 5">
              <a:extLst>
                <a:ext uri="{FF2B5EF4-FFF2-40B4-BE49-F238E27FC236}">
                  <a16:creationId xmlns:a16="http://schemas.microsoft.com/office/drawing/2014/main" id="{B0B211F0-A8A1-584E-9ED8-EA2D37E6E11D}"/>
                </a:ext>
              </a:extLst>
            </p:cNvPr>
            <p:cNvSpPr/>
            <p:nvPr/>
          </p:nvSpPr>
          <p:spPr>
            <a:xfrm>
              <a:off x="5867401" y="4092157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556 w 171489"/>
                <a:gd name="connsiteY1" fmla="*/ 148481 h 148481"/>
                <a:gd name="connsiteX2" fmla="*/ 171490 w 171489"/>
                <a:gd name="connsiteY2" fmla="*/ 74281 h 148481"/>
                <a:gd name="connsiteX3" fmla="*/ 128556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556" y="148481"/>
                  </a:lnTo>
                  <a:lnTo>
                    <a:pt x="171490" y="74281"/>
                  </a:lnTo>
                  <a:lnTo>
                    <a:pt x="128556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2CB34B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8" name="Graphic 5">
              <a:extLst>
                <a:ext uri="{FF2B5EF4-FFF2-40B4-BE49-F238E27FC236}">
                  <a16:creationId xmlns:a16="http://schemas.microsoft.com/office/drawing/2014/main" id="{2FDC8185-61F4-194E-902C-7F4BF3C2E2DE}"/>
                </a:ext>
              </a:extLst>
            </p:cNvPr>
            <p:cNvSpPr/>
            <p:nvPr/>
          </p:nvSpPr>
          <p:spPr>
            <a:xfrm>
              <a:off x="7115243" y="3697211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81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81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81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81"/>
                  </a:lnTo>
                  <a:close/>
                </a:path>
              </a:pathLst>
            </a:custGeom>
            <a:solidFill>
              <a:srgbClr val="FAA61A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59" name="Graphic 5">
              <a:extLst>
                <a:ext uri="{FF2B5EF4-FFF2-40B4-BE49-F238E27FC236}">
                  <a16:creationId xmlns:a16="http://schemas.microsoft.com/office/drawing/2014/main" id="{584CEE18-4E3C-5F45-B0E1-4C3BD396F27E}"/>
                </a:ext>
              </a:extLst>
            </p:cNvPr>
            <p:cNvSpPr/>
            <p:nvPr/>
          </p:nvSpPr>
          <p:spPr>
            <a:xfrm>
              <a:off x="7304574" y="2975085"/>
              <a:ext cx="171489" cy="148481"/>
            </a:xfrm>
            <a:custGeom>
              <a:avLst/>
              <a:gdLst>
                <a:gd name="connsiteX0" fmla="*/ 42852 w 171489"/>
                <a:gd name="connsiteY0" fmla="*/ 148481 h 148481"/>
                <a:gd name="connsiteX1" fmla="*/ 128638 w 171489"/>
                <a:gd name="connsiteY1" fmla="*/ 148481 h 148481"/>
                <a:gd name="connsiteX2" fmla="*/ 171490 w 171489"/>
                <a:gd name="connsiteY2" fmla="*/ 74200 h 148481"/>
                <a:gd name="connsiteX3" fmla="*/ 128638 w 171489"/>
                <a:gd name="connsiteY3" fmla="*/ 0 h 148481"/>
                <a:gd name="connsiteX4" fmla="*/ 42852 w 171489"/>
                <a:gd name="connsiteY4" fmla="*/ 0 h 148481"/>
                <a:gd name="connsiteX5" fmla="*/ 0 w 171489"/>
                <a:gd name="connsiteY5" fmla="*/ 74200 h 148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481">
                  <a:moveTo>
                    <a:pt x="42852" y="148481"/>
                  </a:moveTo>
                  <a:lnTo>
                    <a:pt x="128638" y="148481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517D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0" name="Graphic 5">
              <a:extLst>
                <a:ext uri="{FF2B5EF4-FFF2-40B4-BE49-F238E27FC236}">
                  <a16:creationId xmlns:a16="http://schemas.microsoft.com/office/drawing/2014/main" id="{D4221120-44BF-2345-A305-E015B86E8EE7}"/>
                </a:ext>
              </a:extLst>
            </p:cNvPr>
            <p:cNvSpPr/>
            <p:nvPr/>
          </p:nvSpPr>
          <p:spPr>
            <a:xfrm>
              <a:off x="4902415" y="3144254"/>
              <a:ext cx="171489" cy="148399"/>
            </a:xfrm>
            <a:custGeom>
              <a:avLst/>
              <a:gdLst>
                <a:gd name="connsiteX0" fmla="*/ 42852 w 171489"/>
                <a:gd name="connsiteY0" fmla="*/ 148400 h 148399"/>
                <a:gd name="connsiteX1" fmla="*/ 128638 w 171489"/>
                <a:gd name="connsiteY1" fmla="*/ 148400 h 148399"/>
                <a:gd name="connsiteX2" fmla="*/ 171490 w 171489"/>
                <a:gd name="connsiteY2" fmla="*/ 74200 h 148399"/>
                <a:gd name="connsiteX3" fmla="*/ 128638 w 171489"/>
                <a:gd name="connsiteY3" fmla="*/ 0 h 148399"/>
                <a:gd name="connsiteX4" fmla="*/ 42852 w 171489"/>
                <a:gd name="connsiteY4" fmla="*/ 0 h 148399"/>
                <a:gd name="connsiteX5" fmla="*/ 0 w 171489"/>
                <a:gd name="connsiteY5" fmla="*/ 74200 h 148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89" h="148399">
                  <a:moveTo>
                    <a:pt x="42852" y="148400"/>
                  </a:moveTo>
                  <a:lnTo>
                    <a:pt x="128638" y="148400"/>
                  </a:lnTo>
                  <a:lnTo>
                    <a:pt x="171490" y="74200"/>
                  </a:lnTo>
                  <a:lnTo>
                    <a:pt x="128638" y="0"/>
                  </a:lnTo>
                  <a:lnTo>
                    <a:pt x="42852" y="0"/>
                  </a:lnTo>
                  <a:lnTo>
                    <a:pt x="0" y="74200"/>
                  </a:lnTo>
                  <a:close/>
                </a:path>
              </a:pathLst>
            </a:custGeom>
            <a:solidFill>
              <a:srgbClr val="00A4BE"/>
            </a:solidFill>
            <a:ln w="81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61" name="Graphic 5">
              <a:extLst>
                <a:ext uri="{FF2B5EF4-FFF2-40B4-BE49-F238E27FC236}">
                  <a16:creationId xmlns:a16="http://schemas.microsoft.com/office/drawing/2014/main" id="{752FBECE-E9B9-FB42-A569-DD8655DAE2FC}"/>
                </a:ext>
              </a:extLst>
            </p:cNvPr>
            <p:cNvSpPr/>
            <p:nvPr/>
          </p:nvSpPr>
          <p:spPr>
            <a:xfrm>
              <a:off x="4245947" y="2522290"/>
              <a:ext cx="3710043" cy="1733033"/>
            </a:xfrm>
            <a:custGeom>
              <a:avLst/>
              <a:gdLst>
                <a:gd name="connsiteX0" fmla="*/ 0 w 3710043"/>
                <a:gd name="connsiteY0" fmla="*/ 1096241 h 1733033"/>
                <a:gd name="connsiteX1" fmla="*/ 982746 w 3710043"/>
                <a:gd name="connsiteY1" fmla="*/ 1213039 h 1733033"/>
                <a:gd name="connsiteX2" fmla="*/ 987553 w 3710043"/>
                <a:gd name="connsiteY2" fmla="*/ 1015688 h 1733033"/>
                <a:gd name="connsiteX3" fmla="*/ 831216 w 3710043"/>
                <a:gd name="connsiteY3" fmla="*/ 1570355 h 1733033"/>
                <a:gd name="connsiteX4" fmla="*/ 953173 w 3710043"/>
                <a:gd name="connsiteY4" fmla="*/ 1732602 h 1733033"/>
                <a:gd name="connsiteX5" fmla="*/ 1117331 w 3710043"/>
                <a:gd name="connsiteY5" fmla="*/ 1513259 h 1733033"/>
                <a:gd name="connsiteX6" fmla="*/ 910973 w 3710043"/>
                <a:gd name="connsiteY6" fmla="*/ 1476037 h 1733033"/>
                <a:gd name="connsiteX7" fmla="*/ 979406 w 3710043"/>
                <a:gd name="connsiteY7" fmla="*/ 1709063 h 1733033"/>
                <a:gd name="connsiteX8" fmla="*/ 1357824 w 3710043"/>
                <a:gd name="connsiteY8" fmla="*/ 1275428 h 1733033"/>
                <a:gd name="connsiteX9" fmla="*/ 1824716 w 3710043"/>
                <a:gd name="connsiteY9" fmla="*/ 1199844 h 1733033"/>
                <a:gd name="connsiteX10" fmla="*/ 2022194 w 3710043"/>
                <a:gd name="connsiteY10" fmla="*/ 791377 h 1733033"/>
                <a:gd name="connsiteX11" fmla="*/ 2193195 w 3710043"/>
                <a:gd name="connsiteY11" fmla="*/ 383400 h 1733033"/>
                <a:gd name="connsiteX12" fmla="*/ 2190099 w 3710043"/>
                <a:gd name="connsiteY12" fmla="*/ 1027579 h 1733033"/>
                <a:gd name="connsiteX13" fmla="*/ 2156453 w 3710043"/>
                <a:gd name="connsiteY13" fmla="*/ 852790 h 1733033"/>
                <a:gd name="connsiteX14" fmla="*/ 2320447 w 3710043"/>
                <a:gd name="connsiteY14" fmla="*/ 924547 h 1733033"/>
                <a:gd name="connsiteX15" fmla="*/ 2469208 w 3710043"/>
                <a:gd name="connsiteY15" fmla="*/ 779649 h 1733033"/>
                <a:gd name="connsiteX16" fmla="*/ 2646726 w 3710043"/>
                <a:gd name="connsiteY16" fmla="*/ 341454 h 1733033"/>
                <a:gd name="connsiteX17" fmla="*/ 2514667 w 3710043"/>
                <a:gd name="connsiteY17" fmla="*/ 148664 h 1733033"/>
                <a:gd name="connsiteX18" fmla="*/ 2513770 w 3710043"/>
                <a:gd name="connsiteY18" fmla="*/ 405554 h 1733033"/>
                <a:gd name="connsiteX19" fmla="*/ 2777808 w 3710043"/>
                <a:gd name="connsiteY19" fmla="*/ 600543 h 1733033"/>
                <a:gd name="connsiteX20" fmla="*/ 2599393 w 3710043"/>
                <a:gd name="connsiteY20" fmla="*/ 745603 h 1733033"/>
                <a:gd name="connsiteX21" fmla="*/ 2656502 w 3710043"/>
                <a:gd name="connsiteY21" fmla="*/ 454830 h 1733033"/>
                <a:gd name="connsiteX22" fmla="*/ 3710044 w 3710043"/>
                <a:gd name="connsiteY22" fmla="*/ 299589 h 173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710043" h="1733033">
                  <a:moveTo>
                    <a:pt x="0" y="1096241"/>
                  </a:moveTo>
                  <a:cubicBezTo>
                    <a:pt x="84971" y="1607089"/>
                    <a:pt x="703556" y="1486707"/>
                    <a:pt x="982746" y="1213039"/>
                  </a:cubicBezTo>
                  <a:cubicBezTo>
                    <a:pt x="1105355" y="1092901"/>
                    <a:pt x="1079530" y="1006484"/>
                    <a:pt x="987553" y="1015688"/>
                  </a:cubicBezTo>
                  <a:cubicBezTo>
                    <a:pt x="987553" y="1015688"/>
                    <a:pt x="742335" y="1094286"/>
                    <a:pt x="831216" y="1570355"/>
                  </a:cubicBezTo>
                  <a:cubicBezTo>
                    <a:pt x="862581" y="1738140"/>
                    <a:pt x="926370" y="1734393"/>
                    <a:pt x="953173" y="1732602"/>
                  </a:cubicBezTo>
                  <a:cubicBezTo>
                    <a:pt x="979976" y="1730809"/>
                    <a:pt x="1106822" y="1720791"/>
                    <a:pt x="1117331" y="1513259"/>
                  </a:cubicBezTo>
                  <a:cubicBezTo>
                    <a:pt x="1127840" y="1305727"/>
                    <a:pt x="948611" y="1386932"/>
                    <a:pt x="910973" y="1476037"/>
                  </a:cubicBezTo>
                  <a:cubicBezTo>
                    <a:pt x="873335" y="1565142"/>
                    <a:pt x="864129" y="1677542"/>
                    <a:pt x="979406" y="1709063"/>
                  </a:cubicBezTo>
                  <a:cubicBezTo>
                    <a:pt x="1094683" y="1740583"/>
                    <a:pt x="1270653" y="1351746"/>
                    <a:pt x="1357824" y="1275428"/>
                  </a:cubicBezTo>
                  <a:cubicBezTo>
                    <a:pt x="1528988" y="1125644"/>
                    <a:pt x="1690294" y="1261745"/>
                    <a:pt x="1824716" y="1199844"/>
                  </a:cubicBezTo>
                  <a:cubicBezTo>
                    <a:pt x="1964759" y="1135418"/>
                    <a:pt x="2001990" y="969425"/>
                    <a:pt x="2022194" y="791377"/>
                  </a:cubicBezTo>
                  <a:cubicBezTo>
                    <a:pt x="2046471" y="577818"/>
                    <a:pt x="2076370" y="390323"/>
                    <a:pt x="2193195" y="383400"/>
                  </a:cubicBezTo>
                  <a:cubicBezTo>
                    <a:pt x="2352220" y="374033"/>
                    <a:pt x="2348961" y="944094"/>
                    <a:pt x="2190099" y="1027579"/>
                  </a:cubicBezTo>
                  <a:cubicBezTo>
                    <a:pt x="2099833" y="1074983"/>
                    <a:pt x="2059832" y="911108"/>
                    <a:pt x="2156453" y="852790"/>
                  </a:cubicBezTo>
                  <a:cubicBezTo>
                    <a:pt x="2236454" y="804572"/>
                    <a:pt x="2237269" y="908012"/>
                    <a:pt x="2320447" y="924547"/>
                  </a:cubicBezTo>
                  <a:cubicBezTo>
                    <a:pt x="2384400" y="937253"/>
                    <a:pt x="2448596" y="896284"/>
                    <a:pt x="2469208" y="779649"/>
                  </a:cubicBezTo>
                  <a:cubicBezTo>
                    <a:pt x="2518821" y="498161"/>
                    <a:pt x="2616827" y="401889"/>
                    <a:pt x="2646726" y="341454"/>
                  </a:cubicBezTo>
                  <a:cubicBezTo>
                    <a:pt x="2700006" y="233615"/>
                    <a:pt x="2623834" y="75441"/>
                    <a:pt x="2514667" y="148664"/>
                  </a:cubicBezTo>
                  <a:cubicBezTo>
                    <a:pt x="2437517" y="200384"/>
                    <a:pt x="2431488" y="357010"/>
                    <a:pt x="2513770" y="405554"/>
                  </a:cubicBezTo>
                  <a:cubicBezTo>
                    <a:pt x="2611125" y="463057"/>
                    <a:pt x="2764610" y="471772"/>
                    <a:pt x="2777808" y="600543"/>
                  </a:cubicBezTo>
                  <a:cubicBezTo>
                    <a:pt x="2791005" y="729313"/>
                    <a:pt x="2652347" y="793577"/>
                    <a:pt x="2599393" y="745603"/>
                  </a:cubicBezTo>
                  <a:cubicBezTo>
                    <a:pt x="2546439" y="697711"/>
                    <a:pt x="2553934" y="640697"/>
                    <a:pt x="2656502" y="454830"/>
                  </a:cubicBezTo>
                  <a:cubicBezTo>
                    <a:pt x="2783836" y="224004"/>
                    <a:pt x="3209831" y="-349478"/>
                    <a:pt x="3710044" y="299589"/>
                  </a:cubicBezTo>
                </a:path>
              </a:pathLst>
            </a:custGeom>
            <a:noFill/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52537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0" ma:contentTypeDescription="Utwórz nowy dokument." ma:contentTypeScope="" ma:versionID="432305276645e7112f6f60b34b2d9dc2">
  <xsd:schema xmlns:xsd="http://www.w3.org/2001/XMLSchema" xmlns:xs="http://www.w3.org/2001/XMLSchema" xmlns:p="http://schemas.microsoft.com/office/2006/metadata/properties" xmlns:ns2="c83b6978-a91a-418b-9c71-6d668af4d789" targetNamespace="http://schemas.microsoft.com/office/2006/metadata/properties" ma:root="true" ma:fieldsID="9c5ad27d9eac1f61e3a79222796bb17e" ns2:_="">
    <xsd:import namespace="c83b6978-a91a-418b-9c71-6d668af4d7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15F6F7-C728-4780-99EA-DC4EE0CEB8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193871-496A-476C-98F3-3D79DC30D7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3b6978-a91a-418b-9c71-6d668af4d7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5DC8DA-02CC-4148-AE19-A892CE4F7D85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c83b6978-a91a-418b-9c71-6d668af4d78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2391</TotalTime>
  <Words>1984</Words>
  <Application>Microsoft Office PowerPoint</Application>
  <PresentationFormat>Panoramiczny</PresentationFormat>
  <Paragraphs>140</Paragraphs>
  <Slides>25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HK Grotesk</vt:lpstr>
      <vt:lpstr>HK Grotesk Light</vt:lpstr>
      <vt:lpstr>HK Grotesk Medium</vt:lpstr>
      <vt:lpstr>Trebuchet MS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Zadanie domowe: Spróbuj uzasadnić pisemnie, dlaczego Jana Brożka możemy zaliczyć w poczet  Wielkich z Małopolski.  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 </dc:title>
  <dc:subject>Lekcja 1</dc:subject>
  <dc:creator>Cogiteon</dc:creator>
  <cp:keywords/>
  <dc:description/>
  <cp:lastModifiedBy>Piotr Koziarz | MCN Cogiteon</cp:lastModifiedBy>
  <cp:revision>90</cp:revision>
  <dcterms:created xsi:type="dcterms:W3CDTF">2021-08-08T20:07:43Z</dcterms:created>
  <dcterms:modified xsi:type="dcterms:W3CDTF">2021-10-15T12:05:55Z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