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9" r:id="rId23"/>
    <p:sldId id="280" r:id="rId2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  <p:cmAuthor id="2" name="Andrzej Pruchlat | MCN Cogiteon" initials="AP|MC" lastIdx="1" clrIdx="1">
    <p:extLst>
      <p:ext uri="{19B8F6BF-5375-455C-9EA6-DF929625EA0E}">
        <p15:presenceInfo xmlns:p15="http://schemas.microsoft.com/office/powerpoint/2012/main" userId="S::Andrzej.Pruchlat@cogiteon.pl::254a46c7-ee73-42c9-8884-2e3e00f87f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6"/>
    <p:restoredTop sz="86390"/>
  </p:normalViewPr>
  <p:slideViewPr>
    <p:cSldViewPr snapToGrid="0" snapToObjects="1">
      <p:cViewPr varScale="1">
        <p:scale>
          <a:sx n="114" d="100"/>
          <a:sy n="114" d="100"/>
        </p:scale>
        <p:origin x="288" y="102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Koziarz | MCN Cogiteon" userId="a68ab03a-157c-4c43-a6bf-dc2d5f3f1ce9" providerId="ADAL" clId="{FA458D46-E900-4649-8FD3-9E16814911BF}"/>
    <pc:docChg chg="custSel">
      <pc:chgData name="Piotr Koziarz | MCN Cogiteon" userId="a68ab03a-157c-4c43-a6bf-dc2d5f3f1ce9" providerId="ADAL" clId="{FA458D46-E900-4649-8FD3-9E16814911BF}" dt="2021-10-15T07:43:58.160" v="0" actId="1592"/>
      <pc:docMkLst>
        <pc:docMk/>
      </pc:docMkLst>
      <pc:sldChg chg="delCm">
        <pc:chgData name="Piotr Koziarz | MCN Cogiteon" userId="a68ab03a-157c-4c43-a6bf-dc2d5f3f1ce9" providerId="ADAL" clId="{FA458D46-E900-4649-8FD3-9E16814911BF}" dt="2021-10-15T07:43:58.160" v="0" actId="1592"/>
        <pc:sldMkLst>
          <pc:docMk/>
          <pc:sldMk cId="4150037316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15.10.2021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commons.wikimedia.org/wiki/File:Juliusz_Kossak_by_Walery_Rzewuski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polona.pl/item/portret-ksiedza-i-mezczyzny-w-stroju-narodowym-z-kregu-rodziny-ramultow,MzUzMDAzMjM/0/#info:metada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olona.pl/item/wieliczka-fragment-z-kaplicy-sw-kingi-jezus-w-swiatyni,NzMyMjMzMTc/0/#info:metada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pl.wikipedia.org/wiki/Camera_obscura#/media/Plik:Camera_obscura_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pedia.org/wiki/Fryderyk_Chopin#/media/Plik:Frederic_Chopin_photo.jpe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l.wikipedia.org/wiki/Aparat_studyjny#/media/Plik:Studijskifotoaparat.JPG" TargetMode="External"/><Relationship Id="rId4" Type="http://schemas.openxmlformats.org/officeDocument/2006/relationships/hyperlink" Target="https://pl.wikipedia.org/wiki/Walery_Rzewuski#/media/Plik:Walery_Rzewuski_(cropped)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2118D36-FEF2-144B-8E38-B430E09B82F0}"/>
              </a:ext>
            </a:extLst>
          </p:cNvPr>
          <p:cNvGrpSpPr/>
          <p:nvPr/>
        </p:nvGrpSpPr>
        <p:grpSpPr>
          <a:xfrm rot="5400000">
            <a:off x="9235973" y="3938611"/>
            <a:ext cx="498086" cy="5042910"/>
            <a:chOff x="11565648" y="1230437"/>
            <a:chExt cx="498086" cy="5474042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176DBA4-7CE7-694D-969B-487B6132ED31}"/>
                </a:ext>
              </a:extLst>
            </p:cNvPr>
            <p:cNvGrpSpPr/>
            <p:nvPr/>
          </p:nvGrpSpPr>
          <p:grpSpPr>
            <a:xfrm>
              <a:off x="11565648" y="1791458"/>
              <a:ext cx="490137" cy="4912254"/>
              <a:chOff x="11565648" y="1791458"/>
              <a:chExt cx="490137" cy="491225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195B04B-A388-744F-AF0D-798CD18013B5}"/>
                  </a:ext>
                </a:extLst>
              </p:cNvPr>
              <p:cNvSpPr/>
              <p:nvPr/>
            </p:nvSpPr>
            <p:spPr>
              <a:xfrm>
                <a:off x="11688760" y="1791458"/>
                <a:ext cx="367025" cy="4912254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588412F-902A-0447-9C98-E0BBCA7A39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CFDA84-56B7-7D47-B12C-74919349B972}"/>
                </a:ext>
              </a:extLst>
            </p:cNvPr>
            <p:cNvSpPr txBox="1"/>
            <p:nvPr/>
          </p:nvSpPr>
          <p:spPr>
            <a:xfrm rot="16200000">
              <a:off x="9172825" y="3813569"/>
              <a:ext cx="54740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2"/>
                </a:rPr>
                <a:t>https://commons.wikimedia.org/wiki/File:Juliusz_Kossak_by_Walery_Rzewuski.jpg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latin typeface="HK Grotesk" pitchFamily="50" charset="-18"/>
                </a:rPr>
                <a:t>https://pl.wikipedia.org/wiki/Walery_Rzewuski#/media/Plik:Helena_Modrzejewska_1865_Krak%C3%B3w.jpg</a:t>
              </a:r>
            </a:p>
          </p:txBody>
        </p:sp>
      </p:grpSp>
      <p:pic>
        <p:nvPicPr>
          <p:cNvPr id="64" name="Obraz 63">
            <a:extLst>
              <a:ext uri="{FF2B5EF4-FFF2-40B4-BE49-F238E27FC236}">
                <a16:creationId xmlns:a16="http://schemas.microsoft.com/office/drawing/2014/main" id="{70230144-8A39-4D58-BB46-BD213F67E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530" y="85049"/>
            <a:ext cx="4238766" cy="617089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5" name="Obraz 64">
            <a:extLst>
              <a:ext uri="{FF2B5EF4-FFF2-40B4-BE49-F238E27FC236}">
                <a16:creationId xmlns:a16="http://schemas.microsoft.com/office/drawing/2014/main" id="{51691045-25D7-4464-808A-4C62F9A00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163" y="85049"/>
            <a:ext cx="3043335" cy="6117309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grpSp>
        <p:nvGrpSpPr>
          <p:cNvPr id="27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28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4" name="Prostokąt 3"/>
          <p:cNvSpPr/>
          <p:nvPr/>
        </p:nvSpPr>
        <p:spPr>
          <a:xfrm>
            <a:off x="3941689" y="514573"/>
            <a:ext cx="365765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Zdjęcia wykonane </a:t>
            </a:r>
            <a:br>
              <a:rPr lang="pl-PL" sz="2000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sz="2000" dirty="0">
                <a:solidFill>
                  <a:srgbClr val="005B7F"/>
                </a:solidFill>
                <a:latin typeface="HK Grotesk" pitchFamily="50" charset="-18"/>
              </a:rPr>
              <a:t>w Zakładzie Walerego Rzewuskiego:</a:t>
            </a:r>
          </a:p>
          <a:p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←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Wybitny malarz Juliusz Kossak jako Jan III Sobieski (1883 r).</a:t>
            </a:r>
          </a:p>
          <a:p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  <a:p>
            <a:pPr algn="r"/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→</a:t>
            </a:r>
          </a:p>
          <a:p>
            <a:pPr algn="r"/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Najbardziej znana polska aktorka Helena Modrzejewska w roli tytułowej w sztuce „Barbara Radziwiłłówna” ( 1865 r). </a:t>
            </a:r>
          </a:p>
        </p:txBody>
      </p:sp>
    </p:spTree>
    <p:extLst>
      <p:ext uri="{BB962C8B-B14F-4D97-AF65-F5344CB8AC3E}">
        <p14:creationId xmlns:p14="http://schemas.microsoft.com/office/powerpoint/2010/main" val="411513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0EEB4AF-5BF5-0F40-BB00-F87DFC7A478A}"/>
              </a:ext>
            </a:extLst>
          </p:cNvPr>
          <p:cNvGrpSpPr/>
          <p:nvPr/>
        </p:nvGrpSpPr>
        <p:grpSpPr>
          <a:xfrm rot="5400000">
            <a:off x="8038743" y="4095378"/>
            <a:ext cx="435597" cy="4589683"/>
            <a:chOff x="11565648" y="1722408"/>
            <a:chExt cx="435597" cy="498206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B2AC8A-285F-2E45-972E-E1C0BAAB5A24}"/>
                </a:ext>
              </a:extLst>
            </p:cNvPr>
            <p:cNvGrpSpPr/>
            <p:nvPr/>
          </p:nvGrpSpPr>
          <p:grpSpPr>
            <a:xfrm>
              <a:off x="11565648" y="1722408"/>
              <a:ext cx="435597" cy="4981303"/>
              <a:chOff x="11565648" y="1722408"/>
              <a:chExt cx="435597" cy="4981303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8F78085-AFB0-4C4B-989A-4F899FFC8254}"/>
                  </a:ext>
                </a:extLst>
              </p:cNvPr>
              <p:cNvSpPr/>
              <p:nvPr/>
            </p:nvSpPr>
            <p:spPr>
              <a:xfrm>
                <a:off x="11688763" y="1722408"/>
                <a:ext cx="312482" cy="4981303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4F9DF78-5655-6849-81F6-FB3A178128C9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DED46B-6A7F-4044-8F36-2F7C9A22C079}"/>
                </a:ext>
              </a:extLst>
            </p:cNvPr>
            <p:cNvSpPr txBox="1"/>
            <p:nvPr/>
          </p:nvSpPr>
          <p:spPr>
            <a:xfrm rot="16200000">
              <a:off x="9357001" y="4113414"/>
              <a:ext cx="498206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https://polona.pl/item/konferencja-miedzynarodowej-unii-organizacji-domow-wycieczkowych,OTE4MjMzNTY/</a:t>
              </a:r>
            </a:p>
          </p:txBody>
        </p:sp>
      </p:grpSp>
      <p:grpSp>
        <p:nvGrpSpPr>
          <p:cNvPr id="25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26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7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464" y="553212"/>
            <a:ext cx="7226616" cy="4591707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313504" y="562442"/>
            <a:ext cx="41312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Ok. 1903 roku Władysław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zaczął prowadzić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 Bochni filię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Zakładu Józefa Zacharskiego, został też jego wspólnikiem.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Następnie otworzył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swój własny zakład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domu przy bocheńskim Rynku.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Miał głowę do interesów, więc szybko „rozkręcił biznes”, otwierając filie swojego zakładu w Zakopanem (1906),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Brzesku (1912) i w Wieliczce (1914).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4613287" y="5264398"/>
            <a:ext cx="72727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Działał też w Wiedniu (stolicy Austro-Węgier), gdzie starał się o uznanie artystycznego charakteru pracy fotografa, co osiągnął przez odpowiedni edykt cesarski z 20 VII 1910 roku.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4711864" y="4540674"/>
            <a:ext cx="712181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Fot. Władysław </a:t>
            </a:r>
            <a:r>
              <a:rPr lang="pl-PL" sz="1200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 (1935) Konferencja Międzynarodowej Unii Organizacji Domów Wycieczkowych</a:t>
            </a:r>
            <a:endParaRPr lang="pl-PL" sz="1200" b="1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2978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E95662-7935-F44F-A26F-E7634739F29A}"/>
              </a:ext>
            </a:extLst>
          </p:cNvPr>
          <p:cNvGrpSpPr/>
          <p:nvPr/>
        </p:nvGrpSpPr>
        <p:grpSpPr>
          <a:xfrm rot="5400000">
            <a:off x="8591737" y="3380678"/>
            <a:ext cx="613245" cy="5891843"/>
            <a:chOff x="11565648" y="308922"/>
            <a:chExt cx="613245" cy="639555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E79CDB-2401-9A4D-8CCF-CF17E5B3BD97}"/>
                </a:ext>
              </a:extLst>
            </p:cNvPr>
            <p:cNvGrpSpPr/>
            <p:nvPr/>
          </p:nvGrpSpPr>
          <p:grpSpPr>
            <a:xfrm>
              <a:off x="11565648" y="561748"/>
              <a:ext cx="511792" cy="6141963"/>
              <a:chOff x="11565648" y="561748"/>
              <a:chExt cx="511792" cy="6141963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5930FFD-CC85-E145-A83B-27169B9E14FC}"/>
                  </a:ext>
                </a:extLst>
              </p:cNvPr>
              <p:cNvSpPr/>
              <p:nvPr/>
            </p:nvSpPr>
            <p:spPr>
              <a:xfrm>
                <a:off x="11688760" y="561748"/>
                <a:ext cx="388680" cy="614196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0041B74-FDDF-A940-9EC8-E06B3477566A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7EA226-B2DE-F642-92D8-4C528BE3E561}"/>
                </a:ext>
              </a:extLst>
            </p:cNvPr>
            <p:cNvSpPr txBox="1"/>
            <p:nvPr/>
          </p:nvSpPr>
          <p:spPr>
            <a:xfrm rot="16200000">
              <a:off x="8765673" y="3291255"/>
              <a:ext cx="63955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2"/>
                </a:rPr>
                <a:t>https://polona.pl/item/portret-ksiedza-i-mezczyzny-w-stroju-narodowym-z-kregu-rodziny-ramultow,MzUzMDAzMjM/0/#info:metadata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latin typeface="HK Grotesk" pitchFamily="50" charset="-18"/>
                </a:rPr>
                <a:t>https://polona.pl/item/portret-magdaleny-warchulskiej,NzE4OTExMTY/0/#info:metadata</a:t>
              </a:r>
            </a:p>
            <a:p>
              <a:endParaRPr lang="pl-PL" sz="700" dirty="0">
                <a:latin typeface="HK Grotesk" pitchFamily="50" charset="-18"/>
              </a:endParaRPr>
            </a:p>
          </p:txBody>
        </p:sp>
      </p:grp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67" y="736703"/>
            <a:ext cx="3288855" cy="498260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057" y="715100"/>
            <a:ext cx="3361411" cy="504343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811" y="701755"/>
            <a:ext cx="3088470" cy="5017550"/>
          </a:xfrm>
          <a:prstGeom prst="rect">
            <a:avLst/>
          </a:prstGeom>
        </p:spPr>
      </p:pic>
      <p:grpSp>
        <p:nvGrpSpPr>
          <p:cNvPr id="31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8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10" name="Prostokąt 9"/>
          <p:cNvSpPr/>
          <p:nvPr/>
        </p:nvSpPr>
        <p:spPr>
          <a:xfrm>
            <a:off x="3628627" y="55424"/>
            <a:ext cx="57542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Dzieła z pracowni Władysława </a:t>
            </a:r>
            <a:r>
              <a:rPr lang="pl-PL" sz="2800" dirty="0" err="1">
                <a:solidFill>
                  <a:srgbClr val="005B7F"/>
                </a:solidFill>
                <a:latin typeface="HK Grotesk" pitchFamily="50" charset="-18"/>
              </a:rPr>
              <a:t>Gargula</a:t>
            </a:r>
            <a:endParaRPr lang="pl-PL" sz="2800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8461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622564B1-3914-FF45-9AD8-940C0D0A44FD}"/>
              </a:ext>
            </a:extLst>
          </p:cNvPr>
          <p:cNvGrpSpPr/>
          <p:nvPr/>
        </p:nvGrpSpPr>
        <p:grpSpPr>
          <a:xfrm rot="5400000">
            <a:off x="9899819" y="4821525"/>
            <a:ext cx="403284" cy="2898621"/>
            <a:chOff x="11565648" y="3895221"/>
            <a:chExt cx="403284" cy="280925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93565-12F6-C649-A8D0-20F629AF361B}"/>
                </a:ext>
              </a:extLst>
            </p:cNvPr>
            <p:cNvGrpSpPr/>
            <p:nvPr/>
          </p:nvGrpSpPr>
          <p:grpSpPr>
            <a:xfrm>
              <a:off x="11565648" y="3895222"/>
              <a:ext cx="403284" cy="2808490"/>
              <a:chOff x="11565648" y="3895222"/>
              <a:chExt cx="403284" cy="280849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1B95746-90DC-424B-BD3E-A4CFA49CAE82}"/>
                  </a:ext>
                </a:extLst>
              </p:cNvPr>
              <p:cNvSpPr/>
              <p:nvPr/>
            </p:nvSpPr>
            <p:spPr>
              <a:xfrm>
                <a:off x="11688763" y="3895222"/>
                <a:ext cx="280169" cy="280849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141BA3-BF5E-DD40-867B-DACE5877817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B64172-0C3E-7040-BC63-5C480689E5F4}"/>
                </a:ext>
              </a:extLst>
            </p:cNvPr>
            <p:cNvSpPr txBox="1"/>
            <p:nvPr/>
          </p:nvSpPr>
          <p:spPr>
            <a:xfrm rot="16200000">
              <a:off x="10443414" y="5199820"/>
              <a:ext cx="280925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https://ank.gov.pl/wp-content/uploads/2020/10/3-1.jpg</a:t>
              </a:r>
            </a:p>
          </p:txBody>
        </p:sp>
      </p:grpSp>
      <p:pic>
        <p:nvPicPr>
          <p:cNvPr id="31" name="Obraz 30">
            <a:extLst>
              <a:ext uri="{FF2B5EF4-FFF2-40B4-BE49-F238E27FC236}">
                <a16:creationId xmlns:a16="http://schemas.microsoft.com/office/drawing/2014/main" id="{97AC309A-6AE3-409E-B0F8-259460ED31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4" t="2267" r="1387" b="3613"/>
          <a:stretch/>
        </p:blipFill>
        <p:spPr>
          <a:xfrm>
            <a:off x="3118624" y="329236"/>
            <a:ext cx="8733120" cy="5540761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304800" y="329236"/>
            <a:ext cx="28524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Władysław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zauważył, że prawie wszystkie grupy wycieczkowe chcą mieć wspólne zdjęcie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Wieliczce. 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Aby sprostać temu zadaniu, dokonał ulepszeń w procesie robienia odbitek. Dzięki temu mógł ich zrobić </a:t>
            </a:r>
            <a:r>
              <a:rPr lang="pl-PL" dirty="0">
                <a:solidFill>
                  <a:srgbClr val="E21C2D"/>
                </a:solidFill>
                <a:latin typeface="HK Grotesk" pitchFamily="50" charset="-18"/>
              </a:rPr>
              <a:t>1200 na godzinę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</a:p>
        </p:txBody>
      </p:sp>
      <p:grpSp>
        <p:nvGrpSpPr>
          <p:cNvPr id="38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9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7764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283CA5E-43F2-7A4A-8AD8-F15A80A5BF79}"/>
              </a:ext>
            </a:extLst>
          </p:cNvPr>
          <p:cNvGrpSpPr/>
          <p:nvPr/>
        </p:nvGrpSpPr>
        <p:grpSpPr>
          <a:xfrm rot="5400000">
            <a:off x="8997357" y="4108222"/>
            <a:ext cx="490144" cy="4789206"/>
            <a:chOff x="11565648" y="1505832"/>
            <a:chExt cx="490144" cy="519864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E8F60DD-E208-DB4A-AF40-49D21C6F264B}"/>
                </a:ext>
              </a:extLst>
            </p:cNvPr>
            <p:cNvGrpSpPr/>
            <p:nvPr/>
          </p:nvGrpSpPr>
          <p:grpSpPr>
            <a:xfrm>
              <a:off x="11565648" y="1828098"/>
              <a:ext cx="434854" cy="4875613"/>
              <a:chOff x="11565648" y="1828098"/>
              <a:chExt cx="434854" cy="4875613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FC24A84-D11A-6E47-BC12-39C1A6D8A28C}"/>
                  </a:ext>
                </a:extLst>
              </p:cNvPr>
              <p:cNvSpPr/>
              <p:nvPr/>
            </p:nvSpPr>
            <p:spPr>
              <a:xfrm>
                <a:off x="11688760" y="1828098"/>
                <a:ext cx="311742" cy="4875613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9568D2A-C1D1-B348-B597-999E7197E2C7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E9BE25-6E95-4F4D-BDD1-6401ABEFF4F3}"/>
                </a:ext>
              </a:extLst>
            </p:cNvPr>
            <p:cNvSpPr txBox="1"/>
            <p:nvPr/>
          </p:nvSpPr>
          <p:spPr>
            <a:xfrm rot="16200000">
              <a:off x="9302580" y="3951267"/>
              <a:ext cx="51986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2"/>
                </a:rPr>
                <a:t>https://polona.pl/item/wieliczka-fragment-z-kaplicy-sw-kingi-jezus-w-swiatyni,NzMyMjMzMTc/0/#info:metadata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latin typeface="HK Grotesk" pitchFamily="50" charset="-18"/>
                </a:rPr>
                <a:t>https://en.wikipedia.org/wiki/Penny_Penates#/media/File:PriceRecordPostcard.jpg</a:t>
              </a:r>
            </a:p>
          </p:txBody>
        </p:sp>
      </p:grpSp>
      <p:sp>
        <p:nvSpPr>
          <p:cNvPr id="3" name="Prostokąt 2"/>
          <p:cNvSpPr/>
          <p:nvPr/>
        </p:nvSpPr>
        <p:spPr>
          <a:xfrm>
            <a:off x="356559" y="335802"/>
            <a:ext cx="75972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Pierwszą kartkę pocztową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wysłał brytyjski pisarz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Theodore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Hook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sam do siebie (</a:t>
            </a:r>
            <a:r>
              <a:rPr lang="pl-PL" dirty="0">
                <a:solidFill>
                  <a:srgbClr val="005B7F"/>
                </a:solidFill>
              </a:rPr>
              <a:t>1840 r.)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Jeszcze nie tak dawno, może 20 lat temu, prawie wszyscy wysyłali pocztówki, szczególnie z życzeniami na święta.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A czy Tobie zdarzyło się wysłać jakąś pocztówkę? </a:t>
            </a:r>
          </a:p>
        </p:txBody>
      </p:sp>
      <p:sp>
        <p:nvSpPr>
          <p:cNvPr id="4" name="Prostokąt 3"/>
          <p:cNvSpPr/>
          <p:nvPr/>
        </p:nvSpPr>
        <p:spPr>
          <a:xfrm>
            <a:off x="3087302" y="5522971"/>
            <a:ext cx="8783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zauważył, że turyści chcą mieć pamiątki widokowe, a także wysłać rodzinie lub znajomym pozdrowienia, rozszerzył więc swą działalność o produkcję widokówek.</a:t>
            </a:r>
          </a:p>
        </p:txBody>
      </p:sp>
      <p:grpSp>
        <p:nvGrpSpPr>
          <p:cNvPr id="39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520453" y="1967334"/>
            <a:ext cx="7342462" cy="240587"/>
            <a:chOff x="953016" y="4719122"/>
            <a:chExt cx="6241549" cy="264646"/>
          </a:xfrm>
        </p:grpSpPr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10"/>
          <a:stretch/>
        </p:blipFill>
        <p:spPr>
          <a:xfrm>
            <a:off x="8393830" y="0"/>
            <a:ext cx="4292014" cy="24480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7688334" y="762335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rgbClr val="005B7F"/>
                </a:solidFill>
                <a:latin typeface="HK Grotesk" pitchFamily="50" charset="-18"/>
              </a:rPr>
              <a:t>→</a:t>
            </a:r>
          </a:p>
        </p:txBody>
      </p:sp>
      <p:grpSp>
        <p:nvGrpSpPr>
          <p:cNvPr id="43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49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0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66" y="2355010"/>
            <a:ext cx="4657961" cy="298242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07" y="2420180"/>
            <a:ext cx="4537019" cy="291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9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686CCB9E-2640-8047-A44A-62CA5BE1AA70}"/>
              </a:ext>
            </a:extLst>
          </p:cNvPr>
          <p:cNvGrpSpPr/>
          <p:nvPr/>
        </p:nvGrpSpPr>
        <p:grpSpPr>
          <a:xfrm rot="5400000">
            <a:off x="8469149" y="3833868"/>
            <a:ext cx="434854" cy="5038274"/>
            <a:chOff x="11565648" y="1821536"/>
            <a:chExt cx="434854" cy="48829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F674151-3003-104E-A219-E16C59DB3361}"/>
                </a:ext>
              </a:extLst>
            </p:cNvPr>
            <p:cNvGrpSpPr/>
            <p:nvPr/>
          </p:nvGrpSpPr>
          <p:grpSpPr>
            <a:xfrm>
              <a:off x="11565648" y="1821536"/>
              <a:ext cx="434854" cy="4882175"/>
              <a:chOff x="11565648" y="1821536"/>
              <a:chExt cx="434854" cy="4882175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D3CAC73-15DC-8743-8110-E38D75CDD044}"/>
                  </a:ext>
                </a:extLst>
              </p:cNvPr>
              <p:cNvSpPr/>
              <p:nvPr/>
            </p:nvSpPr>
            <p:spPr>
              <a:xfrm>
                <a:off x="11688760" y="1821536"/>
                <a:ext cx="311742" cy="4882175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37FBA5B2-4087-0F40-9291-68F71035CDC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51D016-497B-AD4C-8077-DB0CD632AF83}"/>
                </a:ext>
              </a:extLst>
            </p:cNvPr>
            <p:cNvSpPr txBox="1"/>
            <p:nvPr/>
          </p:nvSpPr>
          <p:spPr>
            <a:xfrm rot="16200000">
              <a:off x="9448186" y="4204595"/>
              <a:ext cx="479970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https://myvimu.com/exhibit/54895985-1560a-bchnia-fot-j-gargulowa-wym-10x16-5</a:t>
              </a:r>
            </a:p>
          </p:txBody>
        </p:sp>
      </p:grpSp>
      <p:grpSp>
        <p:nvGrpSpPr>
          <p:cNvPr id="31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6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4" name="Prostokąt 3"/>
          <p:cNvSpPr/>
          <p:nvPr/>
        </p:nvSpPr>
        <p:spPr>
          <a:xfrm>
            <a:off x="1112502" y="494989"/>
            <a:ext cx="99998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Ogromnym wsparciem dla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Gargula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była jego żona,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Janina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Gargulowa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Prowadziła za niego biznes, gdy w 1914 r. został powołany do armii austriackiej.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1918 r., gdy sam przeniósł się do Wieliczki, jej powierzył atelier w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Bochni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99" y="1524013"/>
            <a:ext cx="7273220" cy="4671022"/>
          </a:xfrm>
          <a:prstGeom prst="rect">
            <a:avLst/>
          </a:prstGeom>
        </p:spPr>
      </p:pic>
      <p:grpSp>
        <p:nvGrpSpPr>
          <p:cNvPr id="14" name="Grupa 13"/>
          <p:cNvGrpSpPr/>
          <p:nvPr/>
        </p:nvGrpSpPr>
        <p:grpSpPr>
          <a:xfrm>
            <a:off x="8801100" y="2678371"/>
            <a:ext cx="3390900" cy="3384097"/>
            <a:chOff x="8801100" y="2678371"/>
            <a:chExt cx="3390900" cy="3384097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1100" y="2678371"/>
              <a:ext cx="3390900" cy="927100"/>
            </a:xfrm>
            <a:prstGeom prst="rect">
              <a:avLst/>
            </a:prstGeom>
            <a:ln w="19050">
              <a:solidFill>
                <a:srgbClr val="E21C2D"/>
              </a:solidFill>
            </a:ln>
          </p:spPr>
        </p:pic>
        <p:cxnSp>
          <p:nvCxnSpPr>
            <p:cNvPr id="8" name="Łącznik prostoliniowy 7"/>
            <p:cNvCxnSpPr/>
            <p:nvPr/>
          </p:nvCxnSpPr>
          <p:spPr>
            <a:xfrm>
              <a:off x="8801100" y="3605471"/>
              <a:ext cx="640612" cy="2398947"/>
            </a:xfrm>
            <a:prstGeom prst="line">
              <a:avLst/>
            </a:prstGeom>
            <a:ln w="19050">
              <a:solidFill>
                <a:srgbClr val="E21C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oliniowy 11"/>
            <p:cNvCxnSpPr/>
            <p:nvPr/>
          </p:nvCxnSpPr>
          <p:spPr>
            <a:xfrm flipH="1">
              <a:off x="9994605" y="3605471"/>
              <a:ext cx="2197395" cy="2456997"/>
            </a:xfrm>
            <a:prstGeom prst="line">
              <a:avLst/>
            </a:prstGeom>
            <a:ln w="19050">
              <a:solidFill>
                <a:srgbClr val="E21C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224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E78993F-079E-0C44-ABE2-BA70B8E2CE35}"/>
              </a:ext>
            </a:extLst>
          </p:cNvPr>
          <p:cNvGrpSpPr/>
          <p:nvPr/>
        </p:nvGrpSpPr>
        <p:grpSpPr>
          <a:xfrm rot="5400000">
            <a:off x="5197259" y="3660386"/>
            <a:ext cx="480640" cy="5197561"/>
            <a:chOff x="11565648" y="1667162"/>
            <a:chExt cx="480640" cy="503731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F71695C-2676-B043-B269-84AC50DD0DA0}"/>
                </a:ext>
              </a:extLst>
            </p:cNvPr>
            <p:cNvGrpSpPr/>
            <p:nvPr/>
          </p:nvGrpSpPr>
          <p:grpSpPr>
            <a:xfrm>
              <a:off x="11565648" y="1667163"/>
              <a:ext cx="480640" cy="5036547"/>
              <a:chOff x="11565648" y="1667163"/>
              <a:chExt cx="480640" cy="5036547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E6A6E95-D33C-EC4A-989D-4D5239B132DC}"/>
                  </a:ext>
                </a:extLst>
              </p:cNvPr>
              <p:cNvSpPr/>
              <p:nvPr/>
            </p:nvSpPr>
            <p:spPr>
              <a:xfrm>
                <a:off x="11688762" y="1667163"/>
                <a:ext cx="357526" cy="5036547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DF06923-4B0B-234A-9DBD-AB3C4F5F1FED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D2C96B-2A91-4D49-81B2-E71CBD212DFC}"/>
                </a:ext>
              </a:extLst>
            </p:cNvPr>
            <p:cNvSpPr txBox="1"/>
            <p:nvPr/>
          </p:nvSpPr>
          <p:spPr>
            <a:xfrm rot="16200000">
              <a:off x="9329383" y="4085791"/>
              <a:ext cx="50373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https://polona.pl/item/wieliczka-glowny-oltarz-w-kaplicy-sw-kingi-hauptaltar-in-der-st-kunegunde,NzMyMjMyNDU/0/#info:metadata</a:t>
              </a:r>
            </a:p>
          </p:txBody>
        </p:sp>
      </p:grpSp>
      <p:grpSp>
        <p:nvGrpSpPr>
          <p:cNvPr id="32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3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99" y="1097122"/>
            <a:ext cx="7469285" cy="4941764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869096" y="511237"/>
            <a:ext cx="10475844" cy="374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Dzięki swoim umiejętnościom fotografował jako jeden z pierwszych ciemne wnętrza kopalni soli. </a:t>
            </a:r>
          </a:p>
        </p:txBody>
      </p:sp>
    </p:spTree>
    <p:extLst>
      <p:ext uri="{BB962C8B-B14F-4D97-AF65-F5344CB8AC3E}">
        <p14:creationId xmlns:p14="http://schemas.microsoft.com/office/powerpoint/2010/main" val="352085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832789" y="3792805"/>
            <a:ext cx="419139" cy="5466400"/>
            <a:chOff x="11581037" y="816491"/>
            <a:chExt cx="419139" cy="588798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1755601"/>
              <a:ext cx="419139" cy="4948110"/>
              <a:chOff x="11581037" y="1755601"/>
              <a:chExt cx="419139" cy="494811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1755601"/>
                <a:ext cx="311414" cy="4948110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910962" y="3660455"/>
              <a:ext cx="5887984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/>
                <a:t>https://polona.pl/item/wieliczka-czlonkowie-towarzystwa-gimnastycznego-sokol,MTc1OTUxNzg/0/#info:metadata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517" y="375940"/>
            <a:ext cx="9327285" cy="5911259"/>
          </a:xfrm>
          <a:prstGeom prst="rect">
            <a:avLst/>
          </a:prstGeom>
        </p:spPr>
      </p:pic>
      <p:sp>
        <p:nvSpPr>
          <p:cNvPr id="67" name="Prostokąt 66"/>
          <p:cNvSpPr/>
          <p:nvPr/>
        </p:nvSpPr>
        <p:spPr>
          <a:xfrm>
            <a:off x="3657600" y="5785469"/>
            <a:ext cx="623068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Fot. W. </a:t>
            </a:r>
            <a:r>
              <a:rPr lang="pl-PL" sz="1200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, Członkowie Towarzystwa Gimnastycznego „Sokół” w Wieliczce</a:t>
            </a:r>
          </a:p>
        </p:txBody>
      </p:sp>
      <p:grpSp>
        <p:nvGrpSpPr>
          <p:cNvPr id="32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3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0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703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grpSp>
        <p:nvGrpSpPr>
          <p:cNvPr id="1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39334" y="3885978"/>
            <a:ext cx="393462" cy="5022378"/>
            <a:chOff x="11581037" y="1294756"/>
            <a:chExt cx="393462" cy="5409717"/>
          </a:xfrm>
        </p:grpSpPr>
        <p:grpSp>
          <p:nvGrpSpPr>
            <p:cNvPr id="20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7" y="1554926"/>
              <a:ext cx="393462" cy="5148786"/>
              <a:chOff x="11581037" y="1554926"/>
              <a:chExt cx="393462" cy="5148786"/>
            </a:xfrm>
          </p:grpSpPr>
          <p:sp>
            <p:nvSpPr>
              <p:cNvPr id="22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2" y="1554926"/>
                <a:ext cx="285737" cy="5148786"/>
              </a:xfrm>
              <a:prstGeom prst="rect">
                <a:avLst/>
              </a:prstGeom>
              <a:noFill/>
              <a:ln w="63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3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214788"/>
                <a:ext cx="6163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150099" y="3899587"/>
              <a:ext cx="540971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https://linktopoland.com/wp-content/blogs.dir/1/files/szklane-klisze/wladyslaw-gargul-1.jpg</a:t>
              </a:r>
            </a:p>
          </p:txBody>
        </p:sp>
      </p:grpSp>
      <p:grpSp>
        <p:nvGrpSpPr>
          <p:cNvPr id="25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1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3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4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5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6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7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6" name="Prostokąt 5"/>
          <p:cNvSpPr/>
          <p:nvPr/>
        </p:nvSpPr>
        <p:spPr>
          <a:xfrm>
            <a:off x="1027410" y="596020"/>
            <a:ext cx="51102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Był rzemieślnikiem i artystą.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Odkrywcą i wynalazcą, który udoskonalił linię produkcyjną odbitek fotograficznych. 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Jego techniczne osiągnięcia docenili różni eksperci i jury wystaw technicznych,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a jego patent linii produkcyjnej wzbudził zachwyt w Stanach Zjednoczonych.</a:t>
            </a:r>
          </a:p>
        </p:txBody>
      </p:sp>
      <p:pic>
        <p:nvPicPr>
          <p:cNvPr id="57" name="Obraz 56">
            <a:extLst>
              <a:ext uri="{FF2B5EF4-FFF2-40B4-BE49-F238E27FC236}">
                <a16:creationId xmlns:a16="http://schemas.microsoft.com/office/drawing/2014/main" id="{63BF9CFE-0DFE-418D-99C9-E9B2C5EA4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9864" y="527517"/>
            <a:ext cx="4352401" cy="5638777"/>
          </a:xfrm>
          <a:prstGeom prst="rect">
            <a:avLst/>
          </a:prstGeom>
          <a:ln w="38100">
            <a:solidFill>
              <a:srgbClr val="005B7F"/>
            </a:solidFill>
          </a:ln>
        </p:spPr>
      </p:pic>
      <p:sp>
        <p:nvSpPr>
          <p:cNvPr id="7" name="Prostokąt 6"/>
          <p:cNvSpPr/>
          <p:nvPr/>
        </p:nvSpPr>
        <p:spPr>
          <a:xfrm>
            <a:off x="1027410" y="3464875"/>
            <a:ext cx="47000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Zmarł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24 VIII 1946 roku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został pochowany na cmentarzu w Wieliczce. 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2374421" y="4584877"/>
            <a:ext cx="4195480" cy="638228"/>
            <a:chOff x="2798199" y="4584877"/>
            <a:chExt cx="4105418" cy="871869"/>
          </a:xfrm>
        </p:grpSpPr>
        <p:sp>
          <p:nvSpPr>
            <p:cNvPr id="8" name="Prostokąt 7"/>
            <p:cNvSpPr/>
            <p:nvPr/>
          </p:nvSpPr>
          <p:spPr>
            <a:xfrm>
              <a:off x="2833737" y="4792025"/>
              <a:ext cx="355584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Portretowe zdjęcie Władysława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Gargula</a:t>
              </a:r>
              <a:endParaRPr lang="pl-PL" sz="1600" dirty="0">
                <a:solidFill>
                  <a:srgbClr val="005B7F"/>
                </a:solidFill>
                <a:latin typeface="HK Grotesk" pitchFamily="50" charset="-18"/>
              </a:endParaRPr>
            </a:p>
          </p:txBody>
        </p:sp>
        <p:sp>
          <p:nvSpPr>
            <p:cNvPr id="9" name="Pięciokąt 8"/>
            <p:cNvSpPr/>
            <p:nvPr/>
          </p:nvSpPr>
          <p:spPr>
            <a:xfrm>
              <a:off x="2798199" y="4584877"/>
              <a:ext cx="4105418" cy="871869"/>
            </a:xfrm>
            <a:prstGeom prst="homePlat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205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783840" y="2059698"/>
            <a:ext cx="6552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Przeżył o wiele więcej niż dwie wojny światowe.</a:t>
            </a:r>
          </a:p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Był doceniony przez dwór cesarski w Wiedniu jako poddany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z Galicji. Przyglądał się „na żywo” Matejce, Wyspiańskiemu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i Malczewskiemu.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914898" y="4701470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3208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WŁADYSŁAW GARGUL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1883-1946</a:t>
            </a:r>
          </a:p>
        </p:txBody>
      </p:sp>
      <p:sp>
        <p:nvSpPr>
          <p:cNvPr id="5" name="Prostokąt 4"/>
          <p:cNvSpPr/>
          <p:nvPr/>
        </p:nvSpPr>
        <p:spPr>
          <a:xfrm rot="627604">
            <a:off x="7473071" y="1282898"/>
            <a:ext cx="4048121" cy="30197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7" name="Graphic 43">
            <a:extLst>
              <a:ext uri="{FF2B5EF4-FFF2-40B4-BE49-F238E27FC236}">
                <a16:creationId xmlns:a16="http://schemas.microsoft.com/office/drawing/2014/main" id="{4DC00E3E-44F6-43E0-BC94-6DDB746230DD}"/>
              </a:ext>
            </a:extLst>
          </p:cNvPr>
          <p:cNvGrpSpPr/>
          <p:nvPr/>
        </p:nvGrpSpPr>
        <p:grpSpPr>
          <a:xfrm>
            <a:off x="8013941" y="649294"/>
            <a:ext cx="2882378" cy="4598850"/>
            <a:chOff x="9736302" y="112795"/>
            <a:chExt cx="2543175" cy="4057650"/>
          </a:xfrm>
        </p:grpSpPr>
        <p:sp>
          <p:nvSpPr>
            <p:cNvPr id="88" name="Freeform: Shape 45">
              <a:extLst>
                <a:ext uri="{FF2B5EF4-FFF2-40B4-BE49-F238E27FC236}">
                  <a16:creationId xmlns:a16="http://schemas.microsoft.com/office/drawing/2014/main" id="{EABCFE1C-B89D-40A5-8EC3-2617836A7E0B}"/>
                </a:ext>
              </a:extLst>
            </p:cNvPr>
            <p:cNvSpPr/>
            <p:nvPr/>
          </p:nvSpPr>
          <p:spPr>
            <a:xfrm>
              <a:off x="9736302" y="142760"/>
              <a:ext cx="2543175" cy="3848100"/>
            </a:xfrm>
            <a:custGeom>
              <a:avLst/>
              <a:gdLst>
                <a:gd name="connsiteX0" fmla="*/ 401841 w 2543175"/>
                <a:gd name="connsiteY0" fmla="*/ 534849 h 3848100"/>
                <a:gd name="connsiteX1" fmla="*/ 468297 w 2543175"/>
                <a:gd name="connsiteY1" fmla="*/ 1333425 h 3848100"/>
                <a:gd name="connsiteX2" fmla="*/ 713051 w 2543175"/>
                <a:gd name="connsiteY2" fmla="*/ 1705490 h 3848100"/>
                <a:gd name="connsiteX3" fmla="*/ 756695 w 2543175"/>
                <a:gd name="connsiteY3" fmla="*/ 2038160 h 3848100"/>
                <a:gd name="connsiteX4" fmla="*/ 259871 w 2543175"/>
                <a:gd name="connsiteY4" fmla="*/ 2366592 h 3848100"/>
                <a:gd name="connsiteX5" fmla="*/ 7144 w 2543175"/>
                <a:gd name="connsiteY5" fmla="*/ 2758441 h 3848100"/>
                <a:gd name="connsiteX6" fmla="*/ 222447 w 2543175"/>
                <a:gd name="connsiteY6" fmla="*/ 3383348 h 3848100"/>
                <a:gd name="connsiteX7" fmla="*/ 2044341 w 2543175"/>
                <a:gd name="connsiteY7" fmla="*/ 3839386 h 3848100"/>
                <a:gd name="connsiteX8" fmla="*/ 2320814 w 2543175"/>
                <a:gd name="connsiteY8" fmla="*/ 2999662 h 3848100"/>
                <a:gd name="connsiteX9" fmla="*/ 2518562 w 2543175"/>
                <a:gd name="connsiteY9" fmla="*/ 2484454 h 3848100"/>
                <a:gd name="connsiteX10" fmla="*/ 2357943 w 2543175"/>
                <a:gd name="connsiteY10" fmla="*/ 2332845 h 3848100"/>
                <a:gd name="connsiteX11" fmla="*/ 2024901 w 2543175"/>
                <a:gd name="connsiteY11" fmla="*/ 2147184 h 3848100"/>
                <a:gd name="connsiteX12" fmla="*/ 1719787 w 2543175"/>
                <a:gd name="connsiteY12" fmla="*/ 1941186 h 3848100"/>
                <a:gd name="connsiteX13" fmla="*/ 1762202 w 2543175"/>
                <a:gd name="connsiteY13" fmla="*/ 1637758 h 3848100"/>
                <a:gd name="connsiteX14" fmla="*/ 1878511 w 2543175"/>
                <a:gd name="connsiteY14" fmla="*/ 1100129 h 3848100"/>
                <a:gd name="connsiteX15" fmla="*/ 1846869 w 2543175"/>
                <a:gd name="connsiteY15" fmla="*/ 530134 h 3848100"/>
                <a:gd name="connsiteX16" fmla="*/ 1272369 w 2543175"/>
                <a:gd name="connsiteY16" fmla="*/ 22327 h 3848100"/>
                <a:gd name="connsiteX17" fmla="*/ 732073 w 2543175"/>
                <a:gd name="connsiteY17" fmla="*/ 140028 h 3848100"/>
                <a:gd name="connsiteX18" fmla="*/ 401841 w 2543175"/>
                <a:gd name="connsiteY18" fmla="*/ 534849 h 384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43175" h="3848100">
                  <a:moveTo>
                    <a:pt x="401841" y="534849"/>
                  </a:moveTo>
                  <a:cubicBezTo>
                    <a:pt x="304486" y="774221"/>
                    <a:pt x="468297" y="1333425"/>
                    <a:pt x="468297" y="1333425"/>
                  </a:cubicBezTo>
                  <a:cubicBezTo>
                    <a:pt x="468297" y="1333425"/>
                    <a:pt x="632784" y="1612650"/>
                    <a:pt x="713051" y="1705490"/>
                  </a:cubicBezTo>
                  <a:cubicBezTo>
                    <a:pt x="773097" y="1774928"/>
                    <a:pt x="767753" y="1904048"/>
                    <a:pt x="756695" y="2038160"/>
                  </a:cubicBezTo>
                  <a:cubicBezTo>
                    <a:pt x="755371" y="2054334"/>
                    <a:pt x="689382" y="2223174"/>
                    <a:pt x="259871" y="2366592"/>
                  </a:cubicBezTo>
                  <a:cubicBezTo>
                    <a:pt x="116262" y="2414551"/>
                    <a:pt x="7144" y="2660200"/>
                    <a:pt x="7144" y="2758441"/>
                  </a:cubicBezTo>
                  <a:cubicBezTo>
                    <a:pt x="7144" y="3049173"/>
                    <a:pt x="6620" y="3143165"/>
                    <a:pt x="222447" y="3383348"/>
                  </a:cubicBezTo>
                  <a:cubicBezTo>
                    <a:pt x="438265" y="3623559"/>
                    <a:pt x="1963141" y="3898240"/>
                    <a:pt x="2044341" y="3839386"/>
                  </a:cubicBezTo>
                  <a:cubicBezTo>
                    <a:pt x="2125542" y="3780512"/>
                    <a:pt x="2191703" y="3215241"/>
                    <a:pt x="2320814" y="2999662"/>
                  </a:cubicBezTo>
                  <a:cubicBezTo>
                    <a:pt x="2449983" y="2784120"/>
                    <a:pt x="2599859" y="2610689"/>
                    <a:pt x="2518562" y="2484454"/>
                  </a:cubicBezTo>
                  <a:cubicBezTo>
                    <a:pt x="2487054" y="2435543"/>
                    <a:pt x="2421465" y="2349285"/>
                    <a:pt x="2357943" y="2332845"/>
                  </a:cubicBezTo>
                  <a:cubicBezTo>
                    <a:pt x="2078651" y="2260655"/>
                    <a:pt x="2130533" y="2179892"/>
                    <a:pt x="2024901" y="2147184"/>
                  </a:cubicBezTo>
                  <a:cubicBezTo>
                    <a:pt x="1839906" y="2089900"/>
                    <a:pt x="1791024" y="1987211"/>
                    <a:pt x="1719787" y="1941186"/>
                  </a:cubicBezTo>
                  <a:cubicBezTo>
                    <a:pt x="1629985" y="1883189"/>
                    <a:pt x="1748819" y="1661123"/>
                    <a:pt x="1762202" y="1637758"/>
                  </a:cubicBezTo>
                  <a:cubicBezTo>
                    <a:pt x="1840668" y="1500665"/>
                    <a:pt x="1850660" y="1249033"/>
                    <a:pt x="1878511" y="1100129"/>
                  </a:cubicBezTo>
                  <a:cubicBezTo>
                    <a:pt x="1906372" y="951196"/>
                    <a:pt x="1867024" y="592227"/>
                    <a:pt x="1846869" y="530134"/>
                  </a:cubicBezTo>
                  <a:cubicBezTo>
                    <a:pt x="1727511" y="162326"/>
                    <a:pt x="1272369" y="22327"/>
                    <a:pt x="1272369" y="22327"/>
                  </a:cubicBezTo>
                  <a:cubicBezTo>
                    <a:pt x="1272369" y="22327"/>
                    <a:pt x="1054284" y="-55177"/>
                    <a:pt x="732073" y="140028"/>
                  </a:cubicBezTo>
                  <a:cubicBezTo>
                    <a:pt x="653682" y="187529"/>
                    <a:pt x="499186" y="295476"/>
                    <a:pt x="401841" y="534849"/>
                  </a:cubicBezTo>
                </a:path>
              </a:pathLst>
            </a:custGeom>
            <a:solidFill>
              <a:srgbClr val="00A0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9" name="Freeform: Shape 46">
              <a:extLst>
                <a:ext uri="{FF2B5EF4-FFF2-40B4-BE49-F238E27FC236}">
                  <a16:creationId xmlns:a16="http://schemas.microsoft.com/office/drawing/2014/main" id="{0D0143A5-E2C3-410D-BCF2-0D666B9D8D8C}"/>
                </a:ext>
              </a:extLst>
            </p:cNvPr>
            <p:cNvSpPr/>
            <p:nvPr/>
          </p:nvSpPr>
          <p:spPr>
            <a:xfrm>
              <a:off x="9761839" y="112795"/>
              <a:ext cx="2505075" cy="4057650"/>
            </a:xfrm>
            <a:custGeom>
              <a:avLst/>
              <a:gdLst>
                <a:gd name="connsiteX0" fmla="*/ 706546 w 2505075"/>
                <a:gd name="connsiteY0" fmla="*/ 169993 h 4057650"/>
                <a:gd name="connsiteX1" fmla="*/ 755237 w 2505075"/>
                <a:gd name="connsiteY1" fmla="*/ 413652 h 4057650"/>
                <a:gd name="connsiteX2" fmla="*/ 978770 w 2505075"/>
                <a:gd name="connsiteY2" fmla="*/ 543325 h 4057650"/>
                <a:gd name="connsiteX3" fmla="*/ 1112749 w 2505075"/>
                <a:gd name="connsiteY3" fmla="*/ 21431 h 4057650"/>
                <a:gd name="connsiteX4" fmla="*/ 1073458 w 2505075"/>
                <a:gd name="connsiteY4" fmla="*/ 543325 h 4057650"/>
                <a:gd name="connsiteX5" fmla="*/ 1246832 w 2505075"/>
                <a:gd name="connsiteY5" fmla="*/ 52311 h 4057650"/>
                <a:gd name="connsiteX6" fmla="*/ 1204417 w 2505075"/>
                <a:gd name="connsiteY6" fmla="*/ 598865 h 4057650"/>
                <a:gd name="connsiteX7" fmla="*/ 601456 w 2505075"/>
                <a:gd name="connsiteY7" fmla="*/ 3402159 h 4057650"/>
                <a:gd name="connsiteX8" fmla="*/ 700612 w 2505075"/>
                <a:gd name="connsiteY8" fmla="*/ 3402159 h 4057650"/>
                <a:gd name="connsiteX9" fmla="*/ 618287 w 2505075"/>
                <a:gd name="connsiteY9" fmla="*/ 3478025 h 4057650"/>
                <a:gd name="connsiteX10" fmla="*/ 641661 w 2505075"/>
                <a:gd name="connsiteY10" fmla="*/ 3027026 h 4057650"/>
                <a:gd name="connsiteX11" fmla="*/ 729244 w 2505075"/>
                <a:gd name="connsiteY11" fmla="*/ 3087843 h 4057650"/>
                <a:gd name="connsiteX12" fmla="*/ 650081 w 2505075"/>
                <a:gd name="connsiteY12" fmla="*/ 3132754 h 4057650"/>
                <a:gd name="connsiteX13" fmla="*/ 1364818 w 2505075"/>
                <a:gd name="connsiteY13" fmla="*/ 2489111 h 4057650"/>
                <a:gd name="connsiteX14" fmla="*/ 831561 w 2505075"/>
                <a:gd name="connsiteY14" fmla="*/ 2790320 h 4057650"/>
                <a:gd name="connsiteX15" fmla="*/ 590207 w 2505075"/>
                <a:gd name="connsiteY15" fmla="*/ 2973696 h 4057650"/>
                <a:gd name="connsiteX16" fmla="*/ 731168 w 2505075"/>
                <a:gd name="connsiteY16" fmla="*/ 2204076 h 4057650"/>
                <a:gd name="connsiteX17" fmla="*/ 968788 w 2505075"/>
                <a:gd name="connsiteY17" fmla="*/ 2708005 h 4057650"/>
                <a:gd name="connsiteX18" fmla="*/ 1679134 w 2505075"/>
                <a:gd name="connsiteY18" fmla="*/ 1950263 h 4057650"/>
                <a:gd name="connsiteX19" fmla="*/ 1890589 w 2505075"/>
                <a:gd name="connsiteY19" fmla="*/ 2134238 h 4057650"/>
                <a:gd name="connsiteX20" fmla="*/ 2096376 w 2505075"/>
                <a:gd name="connsiteY20" fmla="*/ 2260835 h 4057650"/>
                <a:gd name="connsiteX21" fmla="*/ 2279723 w 2505075"/>
                <a:gd name="connsiteY21" fmla="*/ 2341293 h 4057650"/>
                <a:gd name="connsiteX22" fmla="*/ 2493045 w 2505075"/>
                <a:gd name="connsiteY22" fmla="*/ 2514429 h 4057650"/>
                <a:gd name="connsiteX23" fmla="*/ 1589323 w 2505075"/>
                <a:gd name="connsiteY23" fmla="*/ 1826752 h 4057650"/>
                <a:gd name="connsiteX24" fmla="*/ 1611792 w 2505075"/>
                <a:gd name="connsiteY24" fmla="*/ 2015738 h 4057650"/>
                <a:gd name="connsiteX25" fmla="*/ 999020 w 2505075"/>
                <a:gd name="connsiteY25" fmla="*/ 2253291 h 4057650"/>
                <a:gd name="connsiteX26" fmla="*/ 1023042 w 2505075"/>
                <a:gd name="connsiteY26" fmla="*/ 2099920 h 4057650"/>
                <a:gd name="connsiteX27" fmla="*/ 1162745 w 2505075"/>
                <a:gd name="connsiteY27" fmla="*/ 2040027 h 4057650"/>
                <a:gd name="connsiteX28" fmla="*/ 687505 w 2505075"/>
                <a:gd name="connsiteY28" fmla="*/ 1735455 h 4057650"/>
                <a:gd name="connsiteX29" fmla="*/ 1013060 w 2505075"/>
                <a:gd name="connsiteY29" fmla="*/ 2006384 h 4057650"/>
                <a:gd name="connsiteX30" fmla="*/ 1142162 w 2505075"/>
                <a:gd name="connsiteY30" fmla="*/ 1997050 h 4057650"/>
                <a:gd name="connsiteX31" fmla="*/ 1295581 w 2505075"/>
                <a:gd name="connsiteY31" fmla="*/ 1998926 h 4057650"/>
                <a:gd name="connsiteX32" fmla="*/ 1533201 w 2505075"/>
                <a:gd name="connsiteY32" fmla="*/ 1843612 h 4057650"/>
                <a:gd name="connsiteX33" fmla="*/ 731168 w 2505075"/>
                <a:gd name="connsiteY33" fmla="*/ 1888522 h 4057650"/>
                <a:gd name="connsiteX34" fmla="*/ 890492 w 2505075"/>
                <a:gd name="connsiteY34" fmla="*/ 2045684 h 4057650"/>
                <a:gd name="connsiteX35" fmla="*/ 979884 w 2505075"/>
                <a:gd name="connsiteY35" fmla="*/ 2253301 h 4057650"/>
                <a:gd name="connsiteX36" fmla="*/ 731168 w 2505075"/>
                <a:gd name="connsiteY36" fmla="*/ 2068135 h 4057650"/>
                <a:gd name="connsiteX37" fmla="*/ 731168 w 2505075"/>
                <a:gd name="connsiteY37" fmla="*/ 1888522 h 4057650"/>
                <a:gd name="connsiteX38" fmla="*/ 21431 w 2505075"/>
                <a:gd name="connsiteY38" fmla="*/ 2640673 h 4057650"/>
                <a:gd name="connsiteX39" fmla="*/ 393697 w 2505075"/>
                <a:gd name="connsiteY39" fmla="*/ 2345036 h 4057650"/>
                <a:gd name="connsiteX40" fmla="*/ 731168 w 2505075"/>
                <a:gd name="connsiteY40" fmla="*/ 2068125 h 4057650"/>
                <a:gd name="connsiteX41" fmla="*/ 1886188 w 2505075"/>
                <a:gd name="connsiteY41" fmla="*/ 2204076 h 4057650"/>
                <a:gd name="connsiteX42" fmla="*/ 1845050 w 2505075"/>
                <a:gd name="connsiteY42" fmla="*/ 2575789 h 4057650"/>
                <a:gd name="connsiteX43" fmla="*/ 1865862 w 2505075"/>
                <a:gd name="connsiteY43" fmla="*/ 2804046 h 4057650"/>
                <a:gd name="connsiteX44" fmla="*/ 1765221 w 2505075"/>
                <a:gd name="connsiteY44" fmla="*/ 2716740 h 4057650"/>
                <a:gd name="connsiteX45" fmla="*/ 1573130 w 2505075"/>
                <a:gd name="connsiteY45" fmla="*/ 2887628 h 4057650"/>
                <a:gd name="connsiteX46" fmla="*/ 1714462 w 2505075"/>
                <a:gd name="connsiteY46" fmla="*/ 3025464 h 4057650"/>
                <a:gd name="connsiteX47" fmla="*/ 1681687 w 2505075"/>
                <a:gd name="connsiteY47" fmla="*/ 2966799 h 4057650"/>
                <a:gd name="connsiteX48" fmla="*/ 1218895 w 2505075"/>
                <a:gd name="connsiteY48" fmla="*/ 3289259 h 4057650"/>
                <a:gd name="connsiteX49" fmla="*/ 859650 w 2505075"/>
                <a:gd name="connsiteY49" fmla="*/ 4040172 h 4057650"/>
                <a:gd name="connsiteX50" fmla="*/ 731168 w 2505075"/>
                <a:gd name="connsiteY50" fmla="*/ 2134229 h 4057650"/>
                <a:gd name="connsiteX51" fmla="*/ 492928 w 2505075"/>
                <a:gd name="connsiteY51" fmla="*/ 2464765 h 4057650"/>
                <a:gd name="connsiteX52" fmla="*/ 162373 w 2505075"/>
                <a:gd name="connsiteY52" fmla="*/ 2821524 h 4057650"/>
                <a:gd name="connsiteX53" fmla="*/ 416824 w 2505075"/>
                <a:gd name="connsiteY53" fmla="*/ 3493846 h 4057650"/>
                <a:gd name="connsiteX54" fmla="*/ 442770 w 2505075"/>
                <a:gd name="connsiteY54" fmla="*/ 3836851 h 4057650"/>
                <a:gd name="connsiteX55" fmla="*/ 393125 w 2505075"/>
                <a:gd name="connsiteY55" fmla="*/ 3360363 h 4057650"/>
                <a:gd name="connsiteX56" fmla="*/ 453019 w 2505075"/>
                <a:gd name="connsiteY56" fmla="*/ 2964952 h 4057650"/>
                <a:gd name="connsiteX57" fmla="*/ 1765354 w 2505075"/>
                <a:gd name="connsiteY57" fmla="*/ 1201864 h 4057650"/>
                <a:gd name="connsiteX58" fmla="*/ 1812646 w 2505075"/>
                <a:gd name="connsiteY58" fmla="*/ 1212447 h 4057650"/>
                <a:gd name="connsiteX59" fmla="*/ 1789024 w 2505075"/>
                <a:gd name="connsiteY59" fmla="*/ 1340939 h 4057650"/>
                <a:gd name="connsiteX60" fmla="*/ 1774603 w 2505075"/>
                <a:gd name="connsiteY60" fmla="*/ 1488110 h 4057650"/>
                <a:gd name="connsiteX61" fmla="*/ 1765354 w 2505075"/>
                <a:gd name="connsiteY61" fmla="*/ 1579159 h 4057650"/>
                <a:gd name="connsiteX62" fmla="*/ 1706594 w 2505075"/>
                <a:gd name="connsiteY62" fmla="*/ 1620326 h 4057650"/>
                <a:gd name="connsiteX63" fmla="*/ 1729664 w 2505075"/>
                <a:gd name="connsiteY63" fmla="*/ 1328471 h 4057650"/>
                <a:gd name="connsiteX64" fmla="*/ 1729664 w 2505075"/>
                <a:gd name="connsiteY64" fmla="*/ 1408281 h 4057650"/>
                <a:gd name="connsiteX65" fmla="*/ 1720415 w 2505075"/>
                <a:gd name="connsiteY65" fmla="*/ 1474251 h 4057650"/>
                <a:gd name="connsiteX66" fmla="*/ 439722 w 2505075"/>
                <a:gd name="connsiteY66" fmla="*/ 1201864 h 4057650"/>
                <a:gd name="connsiteX67" fmla="*/ 434130 w 2505075"/>
                <a:gd name="connsiteY67" fmla="*/ 1289790 h 4057650"/>
                <a:gd name="connsiteX68" fmla="*/ 527590 w 2505075"/>
                <a:gd name="connsiteY68" fmla="*/ 1402061 h 4057650"/>
                <a:gd name="connsiteX69" fmla="*/ 566233 w 2505075"/>
                <a:gd name="connsiteY69" fmla="*/ 1590399 h 4057650"/>
                <a:gd name="connsiteX70" fmla="*/ 651358 w 2505075"/>
                <a:gd name="connsiteY70" fmla="*/ 1652140 h 4057650"/>
                <a:gd name="connsiteX71" fmla="*/ 493471 w 2505075"/>
                <a:gd name="connsiteY71" fmla="*/ 1261110 h 4057650"/>
                <a:gd name="connsiteX72" fmla="*/ 583035 w 2505075"/>
                <a:gd name="connsiteY72" fmla="*/ 1368390 h 4057650"/>
                <a:gd name="connsiteX73" fmla="*/ 596484 w 2505075"/>
                <a:gd name="connsiteY73" fmla="*/ 1465659 h 4057650"/>
                <a:gd name="connsiteX74" fmla="*/ 1109120 w 2505075"/>
                <a:gd name="connsiteY74" fmla="*/ 1722625 h 4057650"/>
                <a:gd name="connsiteX75" fmla="*/ 1232611 w 2505075"/>
                <a:gd name="connsiteY75" fmla="*/ 1722625 h 4057650"/>
                <a:gd name="connsiteX76" fmla="*/ 1375629 w 2505075"/>
                <a:gd name="connsiteY76" fmla="*/ 1643825 h 4057650"/>
                <a:gd name="connsiteX77" fmla="*/ 1398470 w 2505075"/>
                <a:gd name="connsiteY77" fmla="*/ 1652149 h 4057650"/>
                <a:gd name="connsiteX78" fmla="*/ 980637 w 2505075"/>
                <a:gd name="connsiteY78" fmla="*/ 1671885 h 4057650"/>
                <a:gd name="connsiteX79" fmla="*/ 956920 w 2505075"/>
                <a:gd name="connsiteY79" fmla="*/ 1677296 h 4057650"/>
                <a:gd name="connsiteX80" fmla="*/ 1096785 w 2505075"/>
                <a:gd name="connsiteY80" fmla="*/ 1633585 h 4057650"/>
                <a:gd name="connsiteX81" fmla="*/ 1173366 w 2505075"/>
                <a:gd name="connsiteY81" fmla="*/ 1633585 h 4057650"/>
                <a:gd name="connsiteX82" fmla="*/ 1253642 w 2505075"/>
                <a:gd name="connsiteY82" fmla="*/ 1627594 h 4057650"/>
                <a:gd name="connsiteX83" fmla="*/ 1081354 w 2505075"/>
                <a:gd name="connsiteY83" fmla="*/ 1462878 h 4057650"/>
                <a:gd name="connsiteX84" fmla="*/ 1187034 w 2505075"/>
                <a:gd name="connsiteY84" fmla="*/ 1476518 h 4057650"/>
                <a:gd name="connsiteX85" fmla="*/ 1322280 w 2505075"/>
                <a:gd name="connsiteY85" fmla="*/ 1458306 h 4057650"/>
                <a:gd name="connsiteX86" fmla="*/ 1407024 w 2505075"/>
                <a:gd name="connsiteY86" fmla="*/ 1104948 h 4057650"/>
                <a:gd name="connsiteX87" fmla="*/ 1437770 w 2505075"/>
                <a:gd name="connsiteY87" fmla="*/ 1158592 h 4057650"/>
                <a:gd name="connsiteX88" fmla="*/ 1489272 w 2505075"/>
                <a:gd name="connsiteY88" fmla="*/ 1099280 h 4057650"/>
                <a:gd name="connsiteX89" fmla="*/ 1333005 w 2505075"/>
                <a:gd name="connsiteY89" fmla="*/ 1145743 h 4057650"/>
                <a:gd name="connsiteX90" fmla="*/ 1463973 w 2505075"/>
                <a:gd name="connsiteY90" fmla="*/ 1097061 h 4057650"/>
                <a:gd name="connsiteX91" fmla="*/ 1568758 w 2505075"/>
                <a:gd name="connsiteY91" fmla="*/ 1128932 h 4057650"/>
                <a:gd name="connsiteX92" fmla="*/ 1344244 w 2505075"/>
                <a:gd name="connsiteY92" fmla="*/ 1193197 h 4057650"/>
                <a:gd name="connsiteX93" fmla="*/ 1407024 w 2505075"/>
                <a:gd name="connsiteY93" fmla="*/ 1190587 h 4057650"/>
                <a:gd name="connsiteX94" fmla="*/ 956929 w 2505075"/>
                <a:gd name="connsiteY94" fmla="*/ 1201864 h 4057650"/>
                <a:gd name="connsiteX95" fmla="*/ 1041140 w 2505075"/>
                <a:gd name="connsiteY95" fmla="*/ 1191930 h 4057650"/>
                <a:gd name="connsiteX96" fmla="*/ 891026 w 2505075"/>
                <a:gd name="connsiteY96" fmla="*/ 1102195 h 4057650"/>
                <a:gd name="connsiteX97" fmla="*/ 913886 w 2505075"/>
                <a:gd name="connsiteY97" fmla="*/ 1168184 h 4057650"/>
                <a:gd name="connsiteX98" fmla="*/ 977589 w 2505075"/>
                <a:gd name="connsiteY98" fmla="*/ 1107272 h 4057650"/>
                <a:gd name="connsiteX99" fmla="*/ 784803 w 2505075"/>
                <a:gd name="connsiteY99" fmla="*/ 1158592 h 4057650"/>
                <a:gd name="connsiteX100" fmla="*/ 957472 w 2505075"/>
                <a:gd name="connsiteY100" fmla="*/ 1102652 h 4057650"/>
                <a:gd name="connsiteX101" fmla="*/ 1059742 w 2505075"/>
                <a:gd name="connsiteY101" fmla="*/ 1158592 h 4057650"/>
                <a:gd name="connsiteX102" fmla="*/ 1082307 w 2505075"/>
                <a:gd name="connsiteY102" fmla="*/ 1097061 h 4057650"/>
                <a:gd name="connsiteX103" fmla="*/ 964435 w 2505075"/>
                <a:gd name="connsiteY103" fmla="*/ 1025985 h 4057650"/>
                <a:gd name="connsiteX104" fmla="*/ 771716 w 2505075"/>
                <a:gd name="connsiteY104" fmla="*/ 1034472 h 4057650"/>
                <a:gd name="connsiteX105" fmla="*/ 504139 w 2505075"/>
                <a:gd name="connsiteY105" fmla="*/ 406660 h 4057650"/>
                <a:gd name="connsiteX106" fmla="*/ 397507 w 2505075"/>
                <a:gd name="connsiteY106" fmla="*/ 722871 h 4057650"/>
                <a:gd name="connsiteX107" fmla="*/ 575253 w 2505075"/>
                <a:gd name="connsiteY107" fmla="*/ 1110186 h 4057650"/>
                <a:gd name="connsiteX108" fmla="*/ 468592 w 2505075"/>
                <a:gd name="connsiteY108" fmla="*/ 1183157 h 4057650"/>
                <a:gd name="connsiteX109" fmla="*/ 448028 w 2505075"/>
                <a:gd name="connsiteY109" fmla="*/ 949281 h 4057650"/>
                <a:gd name="connsiteX110" fmla="*/ 633232 w 2505075"/>
                <a:gd name="connsiteY110" fmla="*/ 735959 h 4057650"/>
                <a:gd name="connsiteX111" fmla="*/ 1463973 w 2505075"/>
                <a:gd name="connsiteY111" fmla="*/ 193386 h 4057650"/>
                <a:gd name="connsiteX112" fmla="*/ 1694107 w 2505075"/>
                <a:gd name="connsiteY112" fmla="*/ 391716 h 4057650"/>
                <a:gd name="connsiteX113" fmla="*/ 1821323 w 2505075"/>
                <a:gd name="connsiteY113" fmla="*/ 560108 h 4057650"/>
                <a:gd name="connsiteX114" fmla="*/ 1838163 w 2505075"/>
                <a:gd name="connsiteY114" fmla="*/ 1034472 h 4057650"/>
                <a:gd name="connsiteX115" fmla="*/ 1023061 w 2505075"/>
                <a:gd name="connsiteY115" fmla="*/ 1681458 h 4057650"/>
                <a:gd name="connsiteX116" fmla="*/ 1177738 w 2505075"/>
                <a:gd name="connsiteY116" fmla="*/ 1675238 h 4057650"/>
                <a:gd name="connsiteX117" fmla="*/ 1333014 w 2505075"/>
                <a:gd name="connsiteY117" fmla="*/ 1667723 h 4057650"/>
                <a:gd name="connsiteX118" fmla="*/ 1544412 w 2505075"/>
                <a:gd name="connsiteY118" fmla="*/ 1001668 h 4057650"/>
                <a:gd name="connsiteX119" fmla="*/ 1297448 w 2505075"/>
                <a:gd name="connsiteY119" fmla="*/ 1091470 h 4057650"/>
                <a:gd name="connsiteX120" fmla="*/ 1297448 w 2505075"/>
                <a:gd name="connsiteY120" fmla="*/ 1317860 h 405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05075" h="4057650">
                  <a:moveTo>
                    <a:pt x="706546" y="169993"/>
                  </a:moveTo>
                  <a:cubicBezTo>
                    <a:pt x="675647" y="231991"/>
                    <a:pt x="701897" y="361988"/>
                    <a:pt x="755237" y="413652"/>
                  </a:cubicBezTo>
                  <a:cubicBezTo>
                    <a:pt x="808568" y="465334"/>
                    <a:pt x="933869" y="511035"/>
                    <a:pt x="978770" y="543325"/>
                  </a:cubicBezTo>
                  <a:moveTo>
                    <a:pt x="1112749" y="21431"/>
                  </a:moveTo>
                  <a:cubicBezTo>
                    <a:pt x="966397" y="207112"/>
                    <a:pt x="1051008" y="424463"/>
                    <a:pt x="1073458" y="543325"/>
                  </a:cubicBezTo>
                  <a:moveTo>
                    <a:pt x="1246832" y="52311"/>
                  </a:moveTo>
                  <a:cubicBezTo>
                    <a:pt x="1131465" y="133236"/>
                    <a:pt x="1152954" y="305629"/>
                    <a:pt x="1204417" y="598865"/>
                  </a:cubicBezTo>
                  <a:moveTo>
                    <a:pt x="601456" y="3402159"/>
                  </a:moveTo>
                  <a:cubicBezTo>
                    <a:pt x="625764" y="3368507"/>
                    <a:pt x="665055" y="3351629"/>
                    <a:pt x="700612" y="3402159"/>
                  </a:cubicBezTo>
                  <a:cubicBezTo>
                    <a:pt x="736168" y="3452689"/>
                    <a:pt x="666931" y="3510687"/>
                    <a:pt x="618287" y="3478025"/>
                  </a:cubicBezTo>
                  <a:moveTo>
                    <a:pt x="641661" y="3027026"/>
                  </a:moveTo>
                  <a:cubicBezTo>
                    <a:pt x="693125" y="2991479"/>
                    <a:pt x="735416" y="3042923"/>
                    <a:pt x="729244" y="3087843"/>
                  </a:cubicBezTo>
                  <a:cubicBezTo>
                    <a:pt x="723062" y="3132754"/>
                    <a:pt x="678161" y="3136468"/>
                    <a:pt x="650081" y="3132754"/>
                  </a:cubicBezTo>
                  <a:moveTo>
                    <a:pt x="1364818" y="2489111"/>
                  </a:moveTo>
                  <a:cubicBezTo>
                    <a:pt x="1213257" y="2648141"/>
                    <a:pt x="998087" y="2739809"/>
                    <a:pt x="831561" y="2790320"/>
                  </a:cubicBezTo>
                  <a:cubicBezTo>
                    <a:pt x="665055" y="2840879"/>
                    <a:pt x="607057" y="2911955"/>
                    <a:pt x="590207" y="2973696"/>
                  </a:cubicBezTo>
                  <a:moveTo>
                    <a:pt x="731168" y="2204076"/>
                  </a:moveTo>
                  <a:cubicBezTo>
                    <a:pt x="723062" y="2303869"/>
                    <a:pt x="729930" y="2534003"/>
                    <a:pt x="968788" y="2708005"/>
                  </a:cubicBezTo>
                  <a:moveTo>
                    <a:pt x="1679134" y="1950263"/>
                  </a:moveTo>
                  <a:cubicBezTo>
                    <a:pt x="1725911" y="2017624"/>
                    <a:pt x="1815741" y="2119903"/>
                    <a:pt x="1890589" y="2134238"/>
                  </a:cubicBezTo>
                  <a:cubicBezTo>
                    <a:pt x="1965389" y="2148592"/>
                    <a:pt x="2036483" y="2191598"/>
                    <a:pt x="2096376" y="2260835"/>
                  </a:cubicBezTo>
                  <a:cubicBezTo>
                    <a:pt x="2156241" y="2330091"/>
                    <a:pt x="2206752" y="2322595"/>
                    <a:pt x="2279723" y="2341293"/>
                  </a:cubicBezTo>
                  <a:cubicBezTo>
                    <a:pt x="2352694" y="2360019"/>
                    <a:pt x="2425665" y="2426475"/>
                    <a:pt x="2493045" y="2514429"/>
                  </a:cubicBezTo>
                  <a:moveTo>
                    <a:pt x="1589323" y="1826752"/>
                  </a:moveTo>
                  <a:lnTo>
                    <a:pt x="1611792" y="2015738"/>
                  </a:lnTo>
                  <a:cubicBezTo>
                    <a:pt x="1611792" y="2015738"/>
                    <a:pt x="1413443" y="2227002"/>
                    <a:pt x="999020" y="2253291"/>
                  </a:cubicBezTo>
                  <a:cubicBezTo>
                    <a:pt x="999020" y="2253291"/>
                    <a:pt x="958205" y="2139210"/>
                    <a:pt x="1023042" y="2099920"/>
                  </a:cubicBezTo>
                  <a:cubicBezTo>
                    <a:pt x="1087898" y="2060619"/>
                    <a:pt x="1162745" y="2040027"/>
                    <a:pt x="1162745" y="2040027"/>
                  </a:cubicBezTo>
                  <a:moveTo>
                    <a:pt x="687505" y="1735455"/>
                  </a:moveTo>
                  <a:cubicBezTo>
                    <a:pt x="721195" y="1774374"/>
                    <a:pt x="906399" y="2002660"/>
                    <a:pt x="1013060" y="2006384"/>
                  </a:cubicBezTo>
                  <a:cubicBezTo>
                    <a:pt x="1119702" y="2010128"/>
                    <a:pt x="1089775" y="1998917"/>
                    <a:pt x="1142162" y="1997050"/>
                  </a:cubicBezTo>
                  <a:cubicBezTo>
                    <a:pt x="1194550" y="1995183"/>
                    <a:pt x="1226353" y="2015747"/>
                    <a:pt x="1295581" y="1998926"/>
                  </a:cubicBezTo>
                  <a:cubicBezTo>
                    <a:pt x="1364818" y="1982076"/>
                    <a:pt x="1533201" y="1843612"/>
                    <a:pt x="1533201" y="1843612"/>
                  </a:cubicBezTo>
                  <a:moveTo>
                    <a:pt x="731168" y="1888522"/>
                  </a:moveTo>
                  <a:cubicBezTo>
                    <a:pt x="731168" y="1888522"/>
                    <a:pt x="839000" y="2015747"/>
                    <a:pt x="890492" y="2045684"/>
                  </a:cubicBezTo>
                  <a:cubicBezTo>
                    <a:pt x="941965" y="2075640"/>
                    <a:pt x="979884" y="2253301"/>
                    <a:pt x="979884" y="2253301"/>
                  </a:cubicBezTo>
                  <a:lnTo>
                    <a:pt x="731168" y="2068135"/>
                  </a:lnTo>
                  <a:lnTo>
                    <a:pt x="731168" y="1888522"/>
                  </a:lnTo>
                  <a:close/>
                  <a:moveTo>
                    <a:pt x="21431" y="2640673"/>
                  </a:moveTo>
                  <a:cubicBezTo>
                    <a:pt x="66332" y="2505932"/>
                    <a:pt x="116748" y="2412463"/>
                    <a:pt x="393697" y="2345036"/>
                  </a:cubicBezTo>
                  <a:cubicBezTo>
                    <a:pt x="593503" y="2296401"/>
                    <a:pt x="731168" y="2068125"/>
                    <a:pt x="731168" y="2068125"/>
                  </a:cubicBezTo>
                  <a:moveTo>
                    <a:pt x="1886188" y="2204076"/>
                  </a:moveTo>
                  <a:cubicBezTo>
                    <a:pt x="1899466" y="2313851"/>
                    <a:pt x="1855032" y="2482244"/>
                    <a:pt x="1845050" y="2575789"/>
                  </a:cubicBezTo>
                  <a:cubicBezTo>
                    <a:pt x="1835334" y="2666791"/>
                    <a:pt x="1814351" y="2782853"/>
                    <a:pt x="1865862" y="2804046"/>
                  </a:cubicBezTo>
                  <a:cubicBezTo>
                    <a:pt x="1917402" y="2825277"/>
                    <a:pt x="1927365" y="2704252"/>
                    <a:pt x="1765221" y="2716740"/>
                  </a:cubicBezTo>
                  <a:cubicBezTo>
                    <a:pt x="1649549" y="2725646"/>
                    <a:pt x="1507027" y="2720493"/>
                    <a:pt x="1573130" y="2887628"/>
                  </a:cubicBezTo>
                  <a:cubicBezTo>
                    <a:pt x="1611325" y="2984135"/>
                    <a:pt x="1670866" y="3025464"/>
                    <a:pt x="1714462" y="3025464"/>
                  </a:cubicBezTo>
                  <a:cubicBezTo>
                    <a:pt x="1780566" y="3025464"/>
                    <a:pt x="1758982" y="2932538"/>
                    <a:pt x="1681687" y="2966799"/>
                  </a:cubicBezTo>
                  <a:cubicBezTo>
                    <a:pt x="1645215" y="2982982"/>
                    <a:pt x="1435932" y="3084709"/>
                    <a:pt x="1218895" y="3289259"/>
                  </a:cubicBezTo>
                  <a:cubicBezTo>
                    <a:pt x="1001868" y="3493846"/>
                    <a:pt x="789813" y="3738315"/>
                    <a:pt x="859650" y="4040172"/>
                  </a:cubicBezTo>
                  <a:moveTo>
                    <a:pt x="731168" y="2134229"/>
                  </a:moveTo>
                  <a:cubicBezTo>
                    <a:pt x="706212" y="2190379"/>
                    <a:pt x="571510" y="2409911"/>
                    <a:pt x="492928" y="2464765"/>
                  </a:cubicBezTo>
                  <a:cubicBezTo>
                    <a:pt x="414338" y="2519667"/>
                    <a:pt x="217275" y="2646893"/>
                    <a:pt x="162373" y="2821524"/>
                  </a:cubicBezTo>
                  <a:cubicBezTo>
                    <a:pt x="107490" y="2996137"/>
                    <a:pt x="349491" y="3401530"/>
                    <a:pt x="416824" y="3493846"/>
                  </a:cubicBezTo>
                  <a:cubicBezTo>
                    <a:pt x="484194" y="3586124"/>
                    <a:pt x="507340" y="3821868"/>
                    <a:pt x="442770" y="3836851"/>
                  </a:cubicBezTo>
                  <a:cubicBezTo>
                    <a:pt x="378171" y="3851824"/>
                    <a:pt x="370694" y="3526279"/>
                    <a:pt x="393125" y="3360363"/>
                  </a:cubicBezTo>
                  <a:cubicBezTo>
                    <a:pt x="415595" y="3194466"/>
                    <a:pt x="459239" y="3026074"/>
                    <a:pt x="453019" y="2964952"/>
                  </a:cubicBezTo>
                  <a:moveTo>
                    <a:pt x="1765354" y="1201864"/>
                  </a:moveTo>
                  <a:cubicBezTo>
                    <a:pt x="1781508" y="1183767"/>
                    <a:pt x="1808017" y="1186263"/>
                    <a:pt x="1812646" y="1212447"/>
                  </a:cubicBezTo>
                  <a:cubicBezTo>
                    <a:pt x="1817246" y="1238660"/>
                    <a:pt x="1813798" y="1272312"/>
                    <a:pt x="1789024" y="1340939"/>
                  </a:cubicBezTo>
                  <a:cubicBezTo>
                    <a:pt x="1764240" y="1409519"/>
                    <a:pt x="1768821" y="1458182"/>
                    <a:pt x="1774603" y="1488110"/>
                  </a:cubicBezTo>
                  <a:cubicBezTo>
                    <a:pt x="1780337" y="1518047"/>
                    <a:pt x="1775755" y="1560443"/>
                    <a:pt x="1765354" y="1579159"/>
                  </a:cubicBezTo>
                  <a:cubicBezTo>
                    <a:pt x="1754991" y="1597857"/>
                    <a:pt x="1731921" y="1619079"/>
                    <a:pt x="1706594" y="1620326"/>
                  </a:cubicBezTo>
                  <a:moveTo>
                    <a:pt x="1729664" y="1328471"/>
                  </a:moveTo>
                  <a:cubicBezTo>
                    <a:pt x="1741170" y="1387107"/>
                    <a:pt x="1736560" y="1379601"/>
                    <a:pt x="1729664" y="1408281"/>
                  </a:cubicBezTo>
                  <a:cubicBezTo>
                    <a:pt x="1722720" y="1436970"/>
                    <a:pt x="1715796" y="1449124"/>
                    <a:pt x="1720415" y="1474251"/>
                  </a:cubicBezTo>
                  <a:moveTo>
                    <a:pt x="439722" y="1201864"/>
                  </a:moveTo>
                  <a:cubicBezTo>
                    <a:pt x="425158" y="1228677"/>
                    <a:pt x="420681" y="1252366"/>
                    <a:pt x="434130" y="1289790"/>
                  </a:cubicBezTo>
                  <a:cubicBezTo>
                    <a:pt x="447561" y="1327214"/>
                    <a:pt x="500120" y="1348407"/>
                    <a:pt x="527590" y="1402061"/>
                  </a:cubicBezTo>
                  <a:cubicBezTo>
                    <a:pt x="555050" y="1455687"/>
                    <a:pt x="550574" y="1555471"/>
                    <a:pt x="566233" y="1590399"/>
                  </a:cubicBezTo>
                  <a:cubicBezTo>
                    <a:pt x="581930" y="1625327"/>
                    <a:pt x="613267" y="1647768"/>
                    <a:pt x="651358" y="1652140"/>
                  </a:cubicBezTo>
                  <a:moveTo>
                    <a:pt x="493471" y="1261110"/>
                  </a:moveTo>
                  <a:cubicBezTo>
                    <a:pt x="509149" y="1284799"/>
                    <a:pt x="557279" y="1327214"/>
                    <a:pt x="583035" y="1368390"/>
                  </a:cubicBezTo>
                  <a:cubicBezTo>
                    <a:pt x="608800" y="1409529"/>
                    <a:pt x="596484" y="1465659"/>
                    <a:pt x="596484" y="1465659"/>
                  </a:cubicBezTo>
                  <a:moveTo>
                    <a:pt x="1109120" y="1722625"/>
                  </a:moveTo>
                  <a:cubicBezTo>
                    <a:pt x="1135294" y="1735084"/>
                    <a:pt x="1180195" y="1743827"/>
                    <a:pt x="1232611" y="1722625"/>
                  </a:cubicBezTo>
                  <a:moveTo>
                    <a:pt x="1375629" y="1643825"/>
                  </a:moveTo>
                  <a:lnTo>
                    <a:pt x="1398470" y="1652149"/>
                  </a:lnTo>
                  <a:moveTo>
                    <a:pt x="980637" y="1671885"/>
                  </a:moveTo>
                  <a:lnTo>
                    <a:pt x="956920" y="1677296"/>
                  </a:lnTo>
                  <a:moveTo>
                    <a:pt x="1096785" y="1633585"/>
                  </a:moveTo>
                  <a:cubicBezTo>
                    <a:pt x="1119683" y="1620336"/>
                    <a:pt x="1146286" y="1616507"/>
                    <a:pt x="1173366" y="1633585"/>
                  </a:cubicBezTo>
                  <a:cubicBezTo>
                    <a:pt x="1173366" y="1633585"/>
                    <a:pt x="1193883" y="1608296"/>
                    <a:pt x="1253642" y="1627594"/>
                  </a:cubicBezTo>
                  <a:moveTo>
                    <a:pt x="1081354" y="1462878"/>
                  </a:moveTo>
                  <a:cubicBezTo>
                    <a:pt x="1131180" y="1445676"/>
                    <a:pt x="1155278" y="1464040"/>
                    <a:pt x="1187034" y="1476518"/>
                  </a:cubicBezTo>
                  <a:cubicBezTo>
                    <a:pt x="1236859" y="1496120"/>
                    <a:pt x="1230078" y="1440066"/>
                    <a:pt x="1322280" y="1458306"/>
                  </a:cubicBezTo>
                  <a:moveTo>
                    <a:pt x="1407024" y="1104948"/>
                  </a:moveTo>
                  <a:cubicBezTo>
                    <a:pt x="1404109" y="1127017"/>
                    <a:pt x="1409729" y="1147105"/>
                    <a:pt x="1437770" y="1158592"/>
                  </a:cubicBezTo>
                  <a:cubicBezTo>
                    <a:pt x="1465860" y="1170032"/>
                    <a:pt x="1512713" y="1137028"/>
                    <a:pt x="1489272" y="1099280"/>
                  </a:cubicBezTo>
                  <a:moveTo>
                    <a:pt x="1333005" y="1145743"/>
                  </a:moveTo>
                  <a:cubicBezTo>
                    <a:pt x="1362923" y="1127017"/>
                    <a:pt x="1398470" y="1095213"/>
                    <a:pt x="1463973" y="1097061"/>
                  </a:cubicBezTo>
                  <a:cubicBezTo>
                    <a:pt x="1529487" y="1098928"/>
                    <a:pt x="1568758" y="1128932"/>
                    <a:pt x="1568758" y="1128932"/>
                  </a:cubicBezTo>
                  <a:moveTo>
                    <a:pt x="1344244" y="1193197"/>
                  </a:moveTo>
                  <a:cubicBezTo>
                    <a:pt x="1356703" y="1189749"/>
                    <a:pt x="1380230" y="1183538"/>
                    <a:pt x="1407024" y="1190587"/>
                  </a:cubicBezTo>
                  <a:moveTo>
                    <a:pt x="956929" y="1201864"/>
                  </a:moveTo>
                  <a:cubicBezTo>
                    <a:pt x="983132" y="1192502"/>
                    <a:pt x="1018680" y="1181986"/>
                    <a:pt x="1041140" y="1191930"/>
                  </a:cubicBezTo>
                  <a:moveTo>
                    <a:pt x="891026" y="1102195"/>
                  </a:moveTo>
                  <a:cubicBezTo>
                    <a:pt x="891454" y="1119530"/>
                    <a:pt x="883977" y="1153211"/>
                    <a:pt x="913886" y="1168184"/>
                  </a:cubicBezTo>
                  <a:cubicBezTo>
                    <a:pt x="943833" y="1183167"/>
                    <a:pt x="990762" y="1154878"/>
                    <a:pt x="977589" y="1107272"/>
                  </a:cubicBezTo>
                  <a:moveTo>
                    <a:pt x="784803" y="1158592"/>
                  </a:moveTo>
                  <a:cubicBezTo>
                    <a:pt x="833438" y="1125141"/>
                    <a:pt x="874605" y="1087727"/>
                    <a:pt x="957472" y="1102652"/>
                  </a:cubicBezTo>
                  <a:cubicBezTo>
                    <a:pt x="1031605" y="1116035"/>
                    <a:pt x="1059742" y="1158592"/>
                    <a:pt x="1059742" y="1158592"/>
                  </a:cubicBezTo>
                  <a:moveTo>
                    <a:pt x="1082307" y="1097061"/>
                  </a:moveTo>
                  <a:cubicBezTo>
                    <a:pt x="1082307" y="1097061"/>
                    <a:pt x="1026157" y="1039092"/>
                    <a:pt x="964435" y="1025985"/>
                  </a:cubicBezTo>
                  <a:cubicBezTo>
                    <a:pt x="902684" y="1012879"/>
                    <a:pt x="818484" y="1018499"/>
                    <a:pt x="771716" y="1034472"/>
                  </a:cubicBezTo>
                  <a:moveTo>
                    <a:pt x="504139" y="406660"/>
                  </a:moveTo>
                  <a:cubicBezTo>
                    <a:pt x="457381" y="445951"/>
                    <a:pt x="375056" y="610610"/>
                    <a:pt x="397507" y="722871"/>
                  </a:cubicBezTo>
                  <a:cubicBezTo>
                    <a:pt x="419948" y="835143"/>
                    <a:pt x="584606" y="1024099"/>
                    <a:pt x="575253" y="1110186"/>
                  </a:cubicBezTo>
                  <a:cubicBezTo>
                    <a:pt x="565909" y="1196245"/>
                    <a:pt x="492928" y="1201864"/>
                    <a:pt x="468592" y="1183157"/>
                  </a:cubicBezTo>
                  <a:cubicBezTo>
                    <a:pt x="444284" y="1164431"/>
                    <a:pt x="388144" y="1083974"/>
                    <a:pt x="448028" y="949281"/>
                  </a:cubicBezTo>
                  <a:cubicBezTo>
                    <a:pt x="507883" y="814540"/>
                    <a:pt x="633232" y="735959"/>
                    <a:pt x="633232" y="735959"/>
                  </a:cubicBezTo>
                  <a:moveTo>
                    <a:pt x="1463973" y="193386"/>
                  </a:moveTo>
                  <a:cubicBezTo>
                    <a:pt x="1508865" y="223342"/>
                    <a:pt x="1617412" y="337461"/>
                    <a:pt x="1694107" y="391716"/>
                  </a:cubicBezTo>
                  <a:cubicBezTo>
                    <a:pt x="1770831" y="445960"/>
                    <a:pt x="1795110" y="492747"/>
                    <a:pt x="1821323" y="560108"/>
                  </a:cubicBezTo>
                  <a:cubicBezTo>
                    <a:pt x="1847536" y="627469"/>
                    <a:pt x="1868110" y="774383"/>
                    <a:pt x="1838163" y="1034472"/>
                  </a:cubicBezTo>
                  <a:moveTo>
                    <a:pt x="1023061" y="1681458"/>
                  </a:moveTo>
                  <a:cubicBezTo>
                    <a:pt x="1095318" y="1679448"/>
                    <a:pt x="1144010" y="1682772"/>
                    <a:pt x="1177738" y="1675238"/>
                  </a:cubicBezTo>
                  <a:cubicBezTo>
                    <a:pt x="1228916" y="1683211"/>
                    <a:pt x="1333014" y="1667723"/>
                    <a:pt x="1333014" y="1667723"/>
                  </a:cubicBezTo>
                  <a:moveTo>
                    <a:pt x="1544412" y="1001668"/>
                  </a:moveTo>
                  <a:cubicBezTo>
                    <a:pt x="1475204" y="996058"/>
                    <a:pt x="1351702" y="992305"/>
                    <a:pt x="1297448" y="1091470"/>
                  </a:cubicBezTo>
                  <a:cubicBezTo>
                    <a:pt x="1243203" y="1190635"/>
                    <a:pt x="1297448" y="1317860"/>
                    <a:pt x="1297448" y="1317860"/>
                  </a:cubicBezTo>
                </a:path>
              </a:pathLst>
            </a:custGeom>
            <a:noFill/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6" name="Prostokąt 5"/>
          <p:cNvSpPr/>
          <p:nvPr/>
        </p:nvSpPr>
        <p:spPr>
          <a:xfrm>
            <a:off x="783840" y="3310013"/>
            <a:ext cx="5799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Przeszedł do historii jako wielka postać, ale to on sam utrwalił wiele dla historii.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Dokonał też usprawnień technicznych w dziedzinie fotografii.</a:t>
            </a:r>
          </a:p>
        </p:txBody>
      </p:sp>
      <p:grpSp>
        <p:nvGrpSpPr>
          <p:cNvPr id="109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110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1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2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3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4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5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6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7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8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9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0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1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2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3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4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5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6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A895C6-6398-4D8E-9C13-5EE1FAA3D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486" y="2669268"/>
            <a:ext cx="10515600" cy="1325563"/>
          </a:xfrm>
        </p:spPr>
        <p:txBody>
          <a:bodyPr lIns="91440" tIns="45720" rIns="91440" bIns="45720" anchor="t"/>
          <a:lstStyle/>
          <a:p>
            <a:r>
              <a:rPr lang="pl-PL" sz="1800" b="1" dirty="0">
                <a:solidFill>
                  <a:srgbClr val="C00000"/>
                </a:solidFill>
              </a:rPr>
              <a:t>Zadanie domowe:</a:t>
            </a:r>
          </a:p>
          <a:p>
            <a:r>
              <a:rPr lang="pl-PL" sz="1800" dirty="0"/>
              <a:t>Spróbuj uzasadnić pisemnie, dlaczego Władysława </a:t>
            </a:r>
            <a:r>
              <a:rPr lang="pl-PL" sz="1800" dirty="0" err="1"/>
              <a:t>Gargula</a:t>
            </a:r>
            <a:r>
              <a:rPr lang="pl-PL" sz="1800" dirty="0"/>
              <a:t> możemy zaliczyć w poczet </a:t>
            </a:r>
            <a:br>
              <a:rPr lang="pl-PL" sz="1800" dirty="0"/>
            </a:br>
            <a:r>
              <a:rPr lang="pl-PL" sz="1800" dirty="0"/>
              <a:t>Wielkich z Małopolski. </a:t>
            </a:r>
          </a:p>
        </p:txBody>
      </p:sp>
      <p:grpSp>
        <p:nvGrpSpPr>
          <p:cNvPr id="24" name="Grafika Start3">
            <a:extLst>
              <a:ext uri="{FF2B5EF4-FFF2-40B4-BE49-F238E27FC236}">
                <a16:creationId xmlns:a16="http://schemas.microsoft.com/office/drawing/2014/main" id="{97C74FAF-7912-45B0-B6FC-0DB2555583F2}"/>
              </a:ext>
            </a:extLst>
          </p:cNvPr>
          <p:cNvGrpSpPr/>
          <p:nvPr/>
        </p:nvGrpSpPr>
        <p:grpSpPr>
          <a:xfrm rot="2812513">
            <a:off x="-1088676" y="4850687"/>
            <a:ext cx="4081834" cy="3138877"/>
            <a:chOff x="6008782" y="128898"/>
            <a:chExt cx="6533553" cy="5024201"/>
          </a:xfrm>
        </p:grpSpPr>
        <p:sp>
          <p:nvSpPr>
            <p:cNvPr id="7" name="Freeform: Shape 70">
              <a:extLst>
                <a:ext uri="{FF2B5EF4-FFF2-40B4-BE49-F238E27FC236}">
                  <a16:creationId xmlns:a16="http://schemas.microsoft.com/office/drawing/2014/main" id="{0A7783C8-6830-4996-A7EB-44CDE1535B03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" name="Freeform: Shape 72">
              <a:extLst>
                <a:ext uri="{FF2B5EF4-FFF2-40B4-BE49-F238E27FC236}">
                  <a16:creationId xmlns:a16="http://schemas.microsoft.com/office/drawing/2014/main" id="{4CEEAF72-4169-4AA3-BE3E-2DEBDC13F479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9" name="Freeform: Shape 73">
              <a:extLst>
                <a:ext uri="{FF2B5EF4-FFF2-40B4-BE49-F238E27FC236}">
                  <a16:creationId xmlns:a16="http://schemas.microsoft.com/office/drawing/2014/main" id="{269236F1-0124-4314-8427-8D00E4F9747B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0" name="Freeform: Shape 74">
              <a:extLst>
                <a:ext uri="{FF2B5EF4-FFF2-40B4-BE49-F238E27FC236}">
                  <a16:creationId xmlns:a16="http://schemas.microsoft.com/office/drawing/2014/main" id="{DC2F713C-2AC2-45E6-860B-B6D7B00222D1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1" name="Freeform: Shape 75">
              <a:extLst>
                <a:ext uri="{FF2B5EF4-FFF2-40B4-BE49-F238E27FC236}">
                  <a16:creationId xmlns:a16="http://schemas.microsoft.com/office/drawing/2014/main" id="{148AF553-C7C3-45F1-928A-C195AC704EAD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2" name="Freeform: Shape 76">
              <a:extLst>
                <a:ext uri="{FF2B5EF4-FFF2-40B4-BE49-F238E27FC236}">
                  <a16:creationId xmlns:a16="http://schemas.microsoft.com/office/drawing/2014/main" id="{AB8D8A33-C7FE-41CD-A319-3E0B82AF879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3" name="Freeform: Shape 77">
              <a:extLst>
                <a:ext uri="{FF2B5EF4-FFF2-40B4-BE49-F238E27FC236}">
                  <a16:creationId xmlns:a16="http://schemas.microsoft.com/office/drawing/2014/main" id="{4BE2AFB5-288B-4246-B5FE-2345089A1B03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4" name="Freeform: Shape 78">
              <a:extLst>
                <a:ext uri="{FF2B5EF4-FFF2-40B4-BE49-F238E27FC236}">
                  <a16:creationId xmlns:a16="http://schemas.microsoft.com/office/drawing/2014/main" id="{79774A91-47C9-4268-811F-703E9C2EA44B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5" name="Freeform: Shape 79">
              <a:extLst>
                <a:ext uri="{FF2B5EF4-FFF2-40B4-BE49-F238E27FC236}">
                  <a16:creationId xmlns:a16="http://schemas.microsoft.com/office/drawing/2014/main" id="{3D4DEC2D-4616-4DA6-A907-65CE5ADE97F5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6" name="Freeform: Shape 80">
              <a:extLst>
                <a:ext uri="{FF2B5EF4-FFF2-40B4-BE49-F238E27FC236}">
                  <a16:creationId xmlns:a16="http://schemas.microsoft.com/office/drawing/2014/main" id="{46B8446F-6A81-443E-94D7-6E93CE8B0D5D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7" name="Freeform: Shape 81">
              <a:extLst>
                <a:ext uri="{FF2B5EF4-FFF2-40B4-BE49-F238E27FC236}">
                  <a16:creationId xmlns:a16="http://schemas.microsoft.com/office/drawing/2014/main" id="{D3768342-CAFA-44CE-A5DA-5771F3B4B9DB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8" name="Freeform: Shape 82">
              <a:extLst>
                <a:ext uri="{FF2B5EF4-FFF2-40B4-BE49-F238E27FC236}">
                  <a16:creationId xmlns:a16="http://schemas.microsoft.com/office/drawing/2014/main" id="{F8920414-46FF-49BE-AB53-81D5B9955992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19" name="Freeform: Shape 83">
              <a:extLst>
                <a:ext uri="{FF2B5EF4-FFF2-40B4-BE49-F238E27FC236}">
                  <a16:creationId xmlns:a16="http://schemas.microsoft.com/office/drawing/2014/main" id="{60BF0ED3-4E61-40A5-B668-22A8D0DB4143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0" name="Freeform: Shape 84">
              <a:extLst>
                <a:ext uri="{FF2B5EF4-FFF2-40B4-BE49-F238E27FC236}">
                  <a16:creationId xmlns:a16="http://schemas.microsoft.com/office/drawing/2014/main" id="{D78C170C-7BD5-4B89-B4D1-790C32968256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1" name="Freeform: Shape 85">
              <a:extLst>
                <a:ext uri="{FF2B5EF4-FFF2-40B4-BE49-F238E27FC236}">
                  <a16:creationId xmlns:a16="http://schemas.microsoft.com/office/drawing/2014/main" id="{F1702D4C-AC6A-43E5-9B57-42D13559729B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2" name="Freeform: Shape 86">
              <a:extLst>
                <a:ext uri="{FF2B5EF4-FFF2-40B4-BE49-F238E27FC236}">
                  <a16:creationId xmlns:a16="http://schemas.microsoft.com/office/drawing/2014/main" id="{4CA5360C-4079-4236-9FC9-CAEDC02D9E07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3" name="Freeform: Shape 87">
              <a:extLst>
                <a:ext uri="{FF2B5EF4-FFF2-40B4-BE49-F238E27FC236}">
                  <a16:creationId xmlns:a16="http://schemas.microsoft.com/office/drawing/2014/main" id="{EAD65061-730E-4460-9723-9E92E37B7ED9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0985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13504" y="1429905"/>
            <a:ext cx="6336927" cy="264646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7825B83-C6C0-4347-B992-1C8CCBBFB3E3}"/>
              </a:ext>
            </a:extLst>
          </p:cNvPr>
          <p:cNvGrpSpPr/>
          <p:nvPr/>
        </p:nvGrpSpPr>
        <p:grpSpPr>
          <a:xfrm rot="5400000">
            <a:off x="9599806" y="4597421"/>
            <a:ext cx="475674" cy="3807425"/>
            <a:chOff x="11581037" y="1851624"/>
            <a:chExt cx="475674" cy="4852849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D937FED-74F9-AC45-B1C1-817FC7D4DACE}"/>
                </a:ext>
              </a:extLst>
            </p:cNvPr>
            <p:cNvGrpSpPr/>
            <p:nvPr/>
          </p:nvGrpSpPr>
          <p:grpSpPr>
            <a:xfrm>
              <a:off x="11581037" y="1851624"/>
              <a:ext cx="475674" cy="4852084"/>
              <a:chOff x="11581037" y="1851624"/>
              <a:chExt cx="475674" cy="4852084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3FDAFC6-65BB-BA48-BD10-C4C574880D63}"/>
                  </a:ext>
                </a:extLst>
              </p:cNvPr>
              <p:cNvSpPr/>
              <p:nvPr/>
            </p:nvSpPr>
            <p:spPr>
              <a:xfrm>
                <a:off x="11688761" y="1851624"/>
                <a:ext cx="367950" cy="485208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CB5E104D-2545-4547-ADA9-B95B4192F5C3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F4C008C-8A20-4545-A4A4-399563DB8162}"/>
                </a:ext>
              </a:extLst>
            </p:cNvPr>
            <p:cNvSpPr txBox="1"/>
            <p:nvPr/>
          </p:nvSpPr>
          <p:spPr>
            <a:xfrm rot="16200000">
              <a:off x="9467769" y="4178021"/>
              <a:ext cx="485284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+mj-lt"/>
                </a:rPr>
                <a:t>https://polona.pl/item/portret-kobiety-z-kregu-rodziny-ramultow,MzUzMDAyODg/0/#info:metadata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D38715-9805-F247-8851-DE43D7CC0824}"/>
              </a:ext>
            </a:extLst>
          </p:cNvPr>
          <p:cNvGrpSpPr/>
          <p:nvPr/>
        </p:nvGrpSpPr>
        <p:grpSpPr>
          <a:xfrm>
            <a:off x="4843740" y="4978598"/>
            <a:ext cx="2536369" cy="740509"/>
            <a:chOff x="5746567" y="5582697"/>
            <a:chExt cx="2094842" cy="55045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6569386-0DC5-7B49-A824-53455845EE51}"/>
                </a:ext>
              </a:extLst>
            </p:cNvPr>
            <p:cNvSpPr txBox="1"/>
            <p:nvPr/>
          </p:nvSpPr>
          <p:spPr>
            <a:xfrm>
              <a:off x="5746567" y="5631346"/>
              <a:ext cx="1544128" cy="331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Fot. W.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Gargul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Portret kobiety</a:t>
              </a:r>
            </a:p>
          </p:txBody>
        </p:sp>
        <p:sp>
          <p:nvSpPr>
            <p:cNvPr id="8" name="Pentagon 7">
              <a:extLst>
                <a:ext uri="{FF2B5EF4-FFF2-40B4-BE49-F238E27FC236}">
                  <a16:creationId xmlns:a16="http://schemas.microsoft.com/office/drawing/2014/main" id="{54C3185D-0602-B540-AA30-2B7AC394EF5E}"/>
                </a:ext>
              </a:extLst>
            </p:cNvPr>
            <p:cNvSpPr/>
            <p:nvPr/>
          </p:nvSpPr>
          <p:spPr>
            <a:xfrm>
              <a:off x="5907243" y="5582697"/>
              <a:ext cx="1934166" cy="550456"/>
            </a:xfrm>
            <a:prstGeom prst="homePlate">
              <a:avLst>
                <a:gd name="adj" fmla="val 10087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116" y="227333"/>
            <a:ext cx="3825240" cy="5811012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478285" y="4661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Czy znacie kogoś, kto nigdy nie zrobił zdjęcia lub nie ma go na żadnej fotografii?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78285" y="193251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Kiedyś funkcje fotografii pełniło realistyczne malarstwo. Zastąpiła go fotografia, a malarze zaczęli poszukiwać innego spojrzenia na świat. 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530175" y="312297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Fotografowanie na początku było czynnością magiczną, świąteczną, a wraz z postępem technicznym stawało się powszechne jak dziś.</a:t>
            </a:r>
          </a:p>
        </p:txBody>
      </p:sp>
      <p:grpSp>
        <p:nvGrpSpPr>
          <p:cNvPr id="65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66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2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414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742485" y="3749391"/>
            <a:ext cx="600143" cy="5367905"/>
            <a:chOff x="11581035" y="-502600"/>
            <a:chExt cx="474742" cy="720707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81035" y="-291218"/>
              <a:ext cx="411876" cy="6994926"/>
              <a:chOff x="11581035" y="-291218"/>
              <a:chExt cx="411876" cy="6994926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1" y="-291218"/>
                <a:ext cx="304150" cy="6994926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269492" y="6103687"/>
                <a:ext cx="838530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8298350" y="2947050"/>
              <a:ext cx="72070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2"/>
                </a:rPr>
                <a:t>https://pl.wikipedia.org/wiki/Camera_obscura#/media/Plik:Camera_obscura_1.jpg</a:t>
              </a:r>
              <a:endParaRPr lang="pl-PL" sz="700" dirty="0"/>
            </a:p>
            <a:p>
              <a:r>
                <a:rPr lang="pl-PL" sz="700" dirty="0"/>
                <a:t>https://www.wroclaw.pl/go/wydarzenia/edukacja-i-rozwoj/26759-warsztaty-camera-obscura</a:t>
              </a:r>
            </a:p>
          </p:txBody>
        </p:sp>
      </p:grpSp>
      <p:grpSp>
        <p:nvGrpSpPr>
          <p:cNvPr id="59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60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1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377" y="132258"/>
            <a:ext cx="3965987" cy="2488464"/>
          </a:xfrm>
          <a:prstGeom prst="rect">
            <a:avLst/>
          </a:prstGeom>
        </p:spPr>
      </p:pic>
      <p:pic>
        <p:nvPicPr>
          <p:cNvPr id="77" name="Obraz 76">
            <a:extLst>
              <a:ext uri="{FF2B5EF4-FFF2-40B4-BE49-F238E27FC236}">
                <a16:creationId xmlns:a16="http://schemas.microsoft.com/office/drawing/2014/main" id="{2D2EC3F9-BE35-4980-B225-EDC7806F4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5697" y="2891879"/>
            <a:ext cx="4168309" cy="297811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65225" y="1405488"/>
            <a:ext cx="1925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 err="1">
                <a:solidFill>
                  <a:srgbClr val="005B7F"/>
                </a:solidFill>
                <a:latin typeface="HK Grotesk" pitchFamily="50" charset="-18"/>
              </a:rPr>
              <a:t>Camera</a:t>
            </a:r>
            <a:r>
              <a:rPr lang="pl-PL" sz="2000" b="1" dirty="0">
                <a:solidFill>
                  <a:srgbClr val="005B7F"/>
                </a:solidFill>
                <a:latin typeface="HK Grotesk" pitchFamily="50" charset="-18"/>
              </a:rPr>
              <a:t> Obscura</a:t>
            </a:r>
          </a:p>
        </p:txBody>
      </p:sp>
      <p:sp>
        <p:nvSpPr>
          <p:cNvPr id="6" name="Prostokąt 5"/>
          <p:cNvSpPr/>
          <p:nvPr/>
        </p:nvSpPr>
        <p:spPr>
          <a:xfrm>
            <a:off x="421891" y="259594"/>
            <a:ext cx="3972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Zanim powstała fotografia</a:t>
            </a:r>
          </a:p>
        </p:txBody>
      </p:sp>
      <p:grpSp>
        <p:nvGrpSpPr>
          <p:cNvPr id="78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13504" y="967480"/>
            <a:ext cx="6336927" cy="264646"/>
            <a:chOff x="953016" y="4719122"/>
            <a:chExt cx="6241549" cy="264646"/>
          </a:xfrm>
        </p:grpSpPr>
        <p:sp>
          <p:nvSpPr>
            <p:cNvPr id="79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0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1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7" name="Prostokąt 6"/>
          <p:cNvSpPr/>
          <p:nvPr/>
        </p:nvSpPr>
        <p:spPr>
          <a:xfrm>
            <a:off x="519925" y="1800914"/>
            <a:ext cx="6355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Polegała na tym, że w szczelnej, czarnej w środku skrzynce, robiono niespełna milimetrową dziurkę. Wpadające przez ten otwór światło tworzyło na przeciwnej ściance obraz – pod warunkiem, że umieszczono tam matową szybkę lub podobną powierzchnię. Utrwalony obraz był odwrócony.  </a:t>
            </a:r>
          </a:p>
        </p:txBody>
      </p:sp>
      <p:sp>
        <p:nvSpPr>
          <p:cNvPr id="9" name="Prostokąt 8"/>
          <p:cNvSpPr/>
          <p:nvPr/>
        </p:nvSpPr>
        <p:spPr>
          <a:xfrm>
            <a:off x="519925" y="3828885"/>
            <a:ext cx="63834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Girolamo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Cardano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(ok. 1550 r.) wstawił oszlifowane, wypukłe szkiełko w dziurkę, przez którą wpada światło. </a:t>
            </a:r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Tak powstała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soczewka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która powiększa lub pomniejsza odwzorowany w jej środku obraz. A to już fotografowanie…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2875185" y="5430756"/>
            <a:ext cx="3814769" cy="338554"/>
          </a:xfrm>
          <a:prstGeom prst="rect">
            <a:avLst/>
          </a:prstGeom>
          <a:ln w="12700">
            <a:solidFill>
              <a:srgbClr val="005B7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b="1" dirty="0" err="1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Camera</a:t>
            </a:r>
            <a:r>
              <a:rPr lang="pl-PL" sz="1600" b="1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 obscura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HK Grotesk" pitchFamily="50" charset="-18"/>
              </a:rPr>
              <a:t>(wł. ciemna komnata)</a:t>
            </a:r>
          </a:p>
        </p:txBody>
      </p:sp>
    </p:spTree>
    <p:extLst>
      <p:ext uri="{BB962C8B-B14F-4D97-AF65-F5344CB8AC3E}">
        <p14:creationId xmlns:p14="http://schemas.microsoft.com/office/powerpoint/2010/main" val="169154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9663411-F964-4F44-B9F7-A85508C4BE63}"/>
              </a:ext>
            </a:extLst>
          </p:cNvPr>
          <p:cNvGrpSpPr/>
          <p:nvPr/>
        </p:nvGrpSpPr>
        <p:grpSpPr>
          <a:xfrm rot="5400000">
            <a:off x="8664065" y="3926874"/>
            <a:ext cx="434854" cy="4923637"/>
            <a:chOff x="11565648" y="1359903"/>
            <a:chExt cx="434854" cy="5344572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FD3FE9-ACD9-2B45-B0F8-F6A368216C79}"/>
                </a:ext>
              </a:extLst>
            </p:cNvPr>
            <p:cNvGrpSpPr/>
            <p:nvPr/>
          </p:nvGrpSpPr>
          <p:grpSpPr>
            <a:xfrm>
              <a:off x="11565648" y="1359904"/>
              <a:ext cx="434854" cy="5343808"/>
              <a:chOff x="11565648" y="1359904"/>
              <a:chExt cx="434854" cy="534380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992720D-611C-3B49-B0EC-95AF595BA9EF}"/>
                  </a:ext>
                </a:extLst>
              </p:cNvPr>
              <p:cNvSpPr/>
              <p:nvPr/>
            </p:nvSpPr>
            <p:spPr>
              <a:xfrm>
                <a:off x="11688760" y="1359904"/>
                <a:ext cx="311742" cy="5343808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BD50501-5B89-FC45-B420-A5F7A0718D0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A89CCC0-351B-BA46-BD29-01A991C8416D}"/>
                </a:ext>
              </a:extLst>
            </p:cNvPr>
            <p:cNvSpPr txBox="1"/>
            <p:nvPr/>
          </p:nvSpPr>
          <p:spPr>
            <a:xfrm rot="16200000">
              <a:off x="9175744" y="3932161"/>
              <a:ext cx="53445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https://pl.wikipedia.org/wiki/Dagerotypia#/media/Plik:Susse_Fr%C3%A9re_Daguerreotype_camera_1839.jpg</a:t>
              </a: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3141317" y="4291286"/>
            <a:ext cx="3278355" cy="1089838"/>
            <a:chOff x="1946691" y="4546121"/>
            <a:chExt cx="3665158" cy="1089838"/>
          </a:xfrm>
        </p:grpSpPr>
        <p:sp>
          <p:nvSpPr>
            <p:cNvPr id="6" name="Prostokąt 5"/>
            <p:cNvSpPr/>
            <p:nvPr/>
          </p:nvSpPr>
          <p:spPr>
            <a:xfrm>
              <a:off x="2076067" y="4782193"/>
              <a:ext cx="26955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Aparat do wykonywania dagerotypów z 1839 r.</a:t>
              </a:r>
            </a:p>
          </p:txBody>
        </p:sp>
        <p:sp>
          <p:nvSpPr>
            <p:cNvPr id="7" name="Pięciokąt 6"/>
            <p:cNvSpPr/>
            <p:nvPr/>
          </p:nvSpPr>
          <p:spPr>
            <a:xfrm>
              <a:off x="1946691" y="4546121"/>
              <a:ext cx="3665158" cy="1089838"/>
            </a:xfrm>
            <a:prstGeom prst="homePlate">
              <a:avLst>
                <a:gd name="adj" fmla="val 6811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4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65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sp>
        <p:nvSpPr>
          <p:cNvPr id="82" name="Prostokąt 81"/>
          <p:cNvSpPr/>
          <p:nvPr/>
        </p:nvSpPr>
        <p:spPr>
          <a:xfrm>
            <a:off x="421891" y="259594"/>
            <a:ext cx="5186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Zanim </a:t>
            </a:r>
            <a:r>
              <a:rPr lang="pl-PL" sz="2800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sz="2800" dirty="0">
                <a:solidFill>
                  <a:srgbClr val="005B7F"/>
                </a:solidFill>
                <a:latin typeface="HK Grotesk" pitchFamily="50" charset="-18"/>
              </a:rPr>
              <a:t> zaczął fotografować</a:t>
            </a:r>
          </a:p>
        </p:txBody>
      </p:sp>
      <p:grpSp>
        <p:nvGrpSpPr>
          <p:cNvPr id="83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313504" y="967480"/>
            <a:ext cx="7976481" cy="264646"/>
            <a:chOff x="953016" y="4719122"/>
            <a:chExt cx="6241549" cy="264646"/>
          </a:xfrm>
        </p:grpSpPr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5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86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87" name="Obraz 86">
            <a:extLst>
              <a:ext uri="{FF2B5EF4-FFF2-40B4-BE49-F238E27FC236}">
                <a16:creationId xmlns:a16="http://schemas.microsoft.com/office/drawing/2014/main" id="{CEF19252-BE19-4521-BC8D-FB09CAFA4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673" y="1093763"/>
            <a:ext cx="5649271" cy="4670474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324376" y="135969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1826 lub 1827 r. -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Francuz Joseph-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Nicéphore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Niepce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wykonuje pierwsze zdjęcie na wypolerowanej płycie metalowej.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338810" y="213230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1839 r. -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Francuz Louis Jacques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Daguerre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demonstruje Akademii Francuskiej obraz, który otrzymał na cienkiej warstwie jodku srebra na miedzianej płytce. Tak powstała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degerotypia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.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endParaRPr lang="pl-PL" b="1" dirty="0">
              <a:solidFill>
                <a:srgbClr val="005B7F"/>
              </a:solidFill>
              <a:latin typeface="HK Grotesk" pitchFamily="50" charset="-18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324376" y="323190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tym samym czasie w Anglii nad utrwalaniem obrazu pracuje Henry Fox Talbot. Jego technikę nazwano po raz pierwszy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fotografią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523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2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88DE1-7F4B-C744-9B63-085C7A40C3BD}"/>
              </a:ext>
            </a:extLst>
          </p:cNvPr>
          <p:cNvGrpSpPr/>
          <p:nvPr/>
        </p:nvGrpSpPr>
        <p:grpSpPr>
          <a:xfrm rot="5400000">
            <a:off x="7925263" y="2659013"/>
            <a:ext cx="434854" cy="7527193"/>
            <a:chOff x="11565648" y="-1466235"/>
            <a:chExt cx="434854" cy="817071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544446A-E7CF-1849-8BA1-2445F851E07D}"/>
                </a:ext>
              </a:extLst>
            </p:cNvPr>
            <p:cNvGrpSpPr/>
            <p:nvPr/>
          </p:nvGrpSpPr>
          <p:grpSpPr>
            <a:xfrm>
              <a:off x="11565648" y="-1016769"/>
              <a:ext cx="434854" cy="7720480"/>
              <a:chOff x="11565648" y="-1016769"/>
              <a:chExt cx="434854" cy="772048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61E87B0-5A1F-1740-8FF8-B6D62D5232A8}"/>
                  </a:ext>
                </a:extLst>
              </p:cNvPr>
              <p:cNvSpPr/>
              <p:nvPr/>
            </p:nvSpPr>
            <p:spPr>
              <a:xfrm>
                <a:off x="11688760" y="-1016769"/>
                <a:ext cx="311742" cy="772048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86709A-6132-9343-ABAB-E93A12D57246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6110CC-1719-6046-9D6F-C5CC4E938B2E}"/>
                </a:ext>
              </a:extLst>
            </p:cNvPr>
            <p:cNvSpPr txBox="1"/>
            <p:nvPr/>
          </p:nvSpPr>
          <p:spPr>
            <a:xfrm rot="16200000">
              <a:off x="7762677" y="2519094"/>
              <a:ext cx="817071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https://pl.wikipedia.org/wiki/Fotografia#/media/Plik:View_from_the_Window_at_Le_Gras,_Joseph_Nic%C3%A9phore_Ni%C3%A9pce,_uncompressed_UMN_source.png</a:t>
              </a:r>
            </a:p>
          </p:txBody>
        </p:sp>
      </p:grpSp>
      <p:grpSp>
        <p:nvGrpSpPr>
          <p:cNvPr id="66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67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3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4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5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6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1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2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3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84" name="Obraz 83">
            <a:extLst>
              <a:ext uri="{FF2B5EF4-FFF2-40B4-BE49-F238E27FC236}">
                <a16:creationId xmlns:a16="http://schemas.microsoft.com/office/drawing/2014/main" id="{9A28405E-217C-483F-A00C-C4489EA7E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87" y="327093"/>
            <a:ext cx="7620000" cy="5295900"/>
          </a:xfrm>
          <a:prstGeom prst="rect">
            <a:avLst/>
          </a:prstGeom>
          <a:ln w="28575">
            <a:solidFill>
              <a:srgbClr val="005B7F"/>
            </a:solidFill>
          </a:ln>
        </p:spPr>
      </p:pic>
      <p:grpSp>
        <p:nvGrpSpPr>
          <p:cNvPr id="5" name="Grupa 4"/>
          <p:cNvGrpSpPr/>
          <p:nvPr/>
        </p:nvGrpSpPr>
        <p:grpSpPr>
          <a:xfrm>
            <a:off x="604386" y="2326128"/>
            <a:ext cx="3842698" cy="1231187"/>
            <a:chOff x="198408" y="366447"/>
            <a:chExt cx="3647061" cy="1489934"/>
          </a:xfrm>
        </p:grpSpPr>
        <p:sp>
          <p:nvSpPr>
            <p:cNvPr id="2" name="Prostokąt 1"/>
            <p:cNvSpPr/>
            <p:nvPr/>
          </p:nvSpPr>
          <p:spPr>
            <a:xfrm>
              <a:off x="285713" y="440341"/>
              <a:ext cx="355975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„Widok z okna w Le Gras”</a:t>
              </a:r>
            </a:p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– pierwsze udane, trwałe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zdjęcie wykonane przez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Nicéphore’a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</a:t>
              </a:r>
              <a:r>
                <a:rPr lang="pl-PL" sz="1600" dirty="0" err="1">
                  <a:solidFill>
                    <a:srgbClr val="005B7F"/>
                  </a:solidFill>
                  <a:latin typeface="HK Grotesk" pitchFamily="50" charset="-18"/>
                </a:rPr>
                <a:t>Niépce’a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ok. 1826 r.</a:t>
              </a:r>
            </a:p>
          </p:txBody>
        </p:sp>
        <p:sp>
          <p:nvSpPr>
            <p:cNvPr id="4" name="Pięciokąt 3"/>
            <p:cNvSpPr/>
            <p:nvPr/>
          </p:nvSpPr>
          <p:spPr>
            <a:xfrm>
              <a:off x="198408" y="366447"/>
              <a:ext cx="3409283" cy="1489934"/>
            </a:xfrm>
            <a:prstGeom prst="homePlate">
              <a:avLst>
                <a:gd name="adj" fmla="val 39326"/>
              </a:avLst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3502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439EF-2B0F-2C46-9979-9859608CF09A}"/>
              </a:ext>
            </a:extLst>
          </p:cNvPr>
          <p:cNvGrpSpPr/>
          <p:nvPr/>
        </p:nvGrpSpPr>
        <p:grpSpPr>
          <a:xfrm rot="5400000">
            <a:off x="9164822" y="3970004"/>
            <a:ext cx="434854" cy="4837374"/>
            <a:chOff x="11565648" y="1453541"/>
            <a:chExt cx="434854" cy="525093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B7789AB2-5ACF-504F-AF3F-0498E0E62D12}"/>
                </a:ext>
              </a:extLst>
            </p:cNvPr>
            <p:cNvGrpSpPr/>
            <p:nvPr/>
          </p:nvGrpSpPr>
          <p:grpSpPr>
            <a:xfrm>
              <a:off x="11565648" y="1453541"/>
              <a:ext cx="434854" cy="5250170"/>
              <a:chOff x="11565648" y="1453541"/>
              <a:chExt cx="434854" cy="525017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27A48BB-1242-0149-99FA-8227E3957356}"/>
                  </a:ext>
                </a:extLst>
              </p:cNvPr>
              <p:cNvSpPr/>
              <p:nvPr/>
            </p:nvSpPr>
            <p:spPr>
              <a:xfrm>
                <a:off x="11688760" y="1453541"/>
                <a:ext cx="311742" cy="5250170"/>
              </a:xfrm>
              <a:prstGeom prst="rect">
                <a:avLst/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04CE721-64F2-C249-B0CC-69E6BE987572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D5F7EBE-AD21-7E40-BED9-9E9C85CBB80D}"/>
                </a:ext>
              </a:extLst>
            </p:cNvPr>
            <p:cNvSpPr txBox="1"/>
            <p:nvPr/>
          </p:nvSpPr>
          <p:spPr>
            <a:xfrm rot="16200000">
              <a:off x="9264703" y="4021118"/>
              <a:ext cx="51666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</a:rPr>
                <a:t>https://pl.wikipedia.org/wiki/Dagerotypia#/media/Plik:Boulevard_du_Temple_by_Daguerre.jpg</a:t>
              </a:r>
            </a:p>
          </p:txBody>
        </p:sp>
      </p:grpSp>
      <p:grpSp>
        <p:nvGrpSpPr>
          <p:cNvPr id="42" name="Grupa 41"/>
          <p:cNvGrpSpPr/>
          <p:nvPr/>
        </p:nvGrpSpPr>
        <p:grpSpPr>
          <a:xfrm>
            <a:off x="421891" y="2508623"/>
            <a:ext cx="3344709" cy="1248313"/>
            <a:chOff x="1946693" y="4337508"/>
            <a:chExt cx="4166834" cy="849830"/>
          </a:xfrm>
        </p:grpSpPr>
        <p:sp>
          <p:nvSpPr>
            <p:cNvPr id="43" name="Prostokąt 42"/>
            <p:cNvSpPr/>
            <p:nvPr/>
          </p:nvSpPr>
          <p:spPr>
            <a:xfrm>
              <a:off x="1946693" y="4519410"/>
              <a:ext cx="3905364" cy="417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Fot. </a:t>
              </a:r>
              <a:r>
                <a:rPr lang="fr-FR" sz="1600" dirty="0">
                  <a:solidFill>
                    <a:srgbClr val="005B7F"/>
                  </a:solidFill>
                  <a:latin typeface="HK Grotesk" pitchFamily="50" charset="-18"/>
                </a:rPr>
                <a:t>L.J. Daguerre,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fr-FR" sz="1600" dirty="0">
                  <a:solidFill>
                    <a:srgbClr val="005B7F"/>
                  </a:solidFill>
                  <a:latin typeface="HK Grotesk" pitchFamily="50" charset="-18"/>
                </a:rPr>
                <a:t>Boulevard du Temple w Paryżu, </a:t>
              </a:r>
              <a:b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wyk. </a:t>
              </a:r>
              <a:r>
                <a:rPr lang="fr-FR" sz="1600" dirty="0">
                  <a:solidFill>
                    <a:srgbClr val="005B7F"/>
                  </a:solidFill>
                  <a:latin typeface="HK Grotesk" pitchFamily="50" charset="-18"/>
                </a:rPr>
                <a:t>1838</a:t>
              </a:r>
              <a:r>
                <a:rPr lang="pl-PL" sz="1600" dirty="0">
                  <a:solidFill>
                    <a:srgbClr val="005B7F"/>
                  </a:solidFill>
                  <a:latin typeface="HK Grotesk" pitchFamily="50" charset="-18"/>
                </a:rPr>
                <a:t> r.</a:t>
              </a:r>
            </a:p>
          </p:txBody>
        </p:sp>
        <p:sp>
          <p:nvSpPr>
            <p:cNvPr id="44" name="Pięciokąt 43"/>
            <p:cNvSpPr/>
            <p:nvPr/>
          </p:nvSpPr>
          <p:spPr>
            <a:xfrm>
              <a:off x="1946694" y="4337508"/>
              <a:ext cx="4166833" cy="849830"/>
            </a:xfrm>
            <a:prstGeom prst="homePlate">
              <a:avLst>
                <a:gd name="adj" fmla="val 6085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8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29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8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0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68" name="Obraz 67">
            <a:extLst>
              <a:ext uri="{FF2B5EF4-FFF2-40B4-BE49-F238E27FC236}">
                <a16:creationId xmlns:a16="http://schemas.microsoft.com/office/drawing/2014/main" id="{AC3F0AB9-1C56-4688-B002-F1F68A085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845" y="270786"/>
            <a:ext cx="7977226" cy="5733632"/>
          </a:xfrm>
          <a:prstGeom prst="rect">
            <a:avLst/>
          </a:prstGeom>
          <a:ln w="28575">
            <a:solidFill>
              <a:srgbClr val="005B7F"/>
            </a:solidFill>
          </a:ln>
        </p:spPr>
      </p:pic>
    </p:spTree>
    <p:extLst>
      <p:ext uri="{BB962C8B-B14F-4D97-AF65-F5344CB8AC3E}">
        <p14:creationId xmlns:p14="http://schemas.microsoft.com/office/powerpoint/2010/main" val="191916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38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9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1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2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3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4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7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0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6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7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8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69" name="Obraz 68">
            <a:extLst>
              <a:ext uri="{FF2B5EF4-FFF2-40B4-BE49-F238E27FC236}">
                <a16:creationId xmlns:a16="http://schemas.microsoft.com/office/drawing/2014/main" id="{1A2219A8-957B-452D-A664-50DC43076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239" y="138631"/>
            <a:ext cx="4436203" cy="6365557"/>
          </a:xfrm>
          <a:prstGeom prst="rect">
            <a:avLst/>
          </a:prstGeom>
        </p:spPr>
      </p:pic>
      <p:pic>
        <p:nvPicPr>
          <p:cNvPr id="70" name="Obraz 69">
            <a:extLst>
              <a:ext uri="{FF2B5EF4-FFF2-40B4-BE49-F238E27FC236}">
                <a16:creationId xmlns:a16="http://schemas.microsoft.com/office/drawing/2014/main" id="{4EB9D2A9-1952-42FA-BFAD-682F53F14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04" y="138631"/>
            <a:ext cx="6620510" cy="4237126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48B55BBC-76ED-B945-BB42-B26619508C84}"/>
              </a:ext>
            </a:extLst>
          </p:cNvPr>
          <p:cNvGrpSpPr/>
          <p:nvPr/>
        </p:nvGrpSpPr>
        <p:grpSpPr>
          <a:xfrm rot="5400000">
            <a:off x="5015646" y="4217109"/>
            <a:ext cx="490132" cy="4043083"/>
            <a:chOff x="11565648" y="2315737"/>
            <a:chExt cx="490132" cy="438873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EF82EE5-CAAF-F34A-B464-2CB4C675FC1D}"/>
                </a:ext>
              </a:extLst>
            </p:cNvPr>
            <p:cNvGrpSpPr/>
            <p:nvPr/>
          </p:nvGrpSpPr>
          <p:grpSpPr>
            <a:xfrm>
              <a:off x="11565648" y="2315737"/>
              <a:ext cx="434854" cy="4387974"/>
              <a:chOff x="11565648" y="2315737"/>
              <a:chExt cx="434854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7EABD95-EE1F-1147-A10D-DD9C029140C7}"/>
                  </a:ext>
                </a:extLst>
              </p:cNvPr>
              <p:cNvSpPr/>
              <p:nvPr/>
            </p:nvSpPr>
            <p:spPr>
              <a:xfrm>
                <a:off x="11688760" y="2315737"/>
                <a:ext cx="311742" cy="438797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AD436FA-B98F-8E4F-B9E9-B95CDDDB2BE0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>
                    <a:solidFill>
                      <a:srgbClr val="005B7F"/>
                    </a:solidFill>
                    <a:latin typeface="HK Grotesk" pitchFamily="2" charset="77"/>
                  </a:rPr>
                  <a:t>źródło</a:t>
                </a:r>
                <a:r>
                  <a:rPr lang="x-none" sz="100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0DCBE1-5906-A748-B441-62C0DAB5A807}"/>
                </a:ext>
              </a:extLst>
            </p:cNvPr>
            <p:cNvSpPr txBox="1"/>
            <p:nvPr/>
          </p:nvSpPr>
          <p:spPr>
            <a:xfrm rot="16200000">
              <a:off x="9707905" y="4356598"/>
              <a:ext cx="4387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latin typeface="HK Grotesk" pitchFamily="50" charset="-18"/>
                  <a:hlinkClick r:id="rId4"/>
                </a:rPr>
                <a:t>https://pl.wikipedia.org/wiki/Fryderyk_Chopin#/media/Plik:Frederic_Chopin_photo.jpeg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/>
                <a:t>https://deon.pl/po-godzinach/michalki/najstarsze-zdjecie-papieza-galeria,398738</a:t>
              </a:r>
            </a:p>
          </p:txBody>
        </p:sp>
      </p:grpSp>
      <p:sp>
        <p:nvSpPr>
          <p:cNvPr id="2" name="Prostokąt 1"/>
          <p:cNvSpPr/>
          <p:nvPr/>
        </p:nvSpPr>
        <p:spPr>
          <a:xfrm>
            <a:off x="2111192" y="4460145"/>
            <a:ext cx="52205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tamtych czasach pozujący do zdjęcia musiał długo i cierpliwie pozostawać bez ruchu, aby udało się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naświetlanie.</a:t>
            </a:r>
            <a:endParaRPr lang="pl-PL" dirty="0">
              <a:solidFill>
                <a:srgbClr val="005B7F"/>
              </a:solidFill>
              <a:latin typeface="HK Grotesk" pitchFamily="50" charset="-18"/>
            </a:endParaRPr>
          </a:p>
        </p:txBody>
      </p:sp>
      <p:sp>
        <p:nvSpPr>
          <p:cNvPr id="71" name="Prostokąt 70"/>
          <p:cNvSpPr/>
          <p:nvPr/>
        </p:nvSpPr>
        <p:spPr>
          <a:xfrm>
            <a:off x="466282" y="4032592"/>
            <a:ext cx="622518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Najstarsze zdjęcie, jakie zrobiono papieżowi, ok. 150 lat temu. Na zdjęciu Pius IX.</a:t>
            </a:r>
          </a:p>
        </p:txBody>
      </p:sp>
      <p:sp>
        <p:nvSpPr>
          <p:cNvPr id="72" name="Prostokąt 71"/>
          <p:cNvSpPr/>
          <p:nvPr/>
        </p:nvSpPr>
        <p:spPr>
          <a:xfrm>
            <a:off x="7690268" y="6151440"/>
            <a:ext cx="396681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dirty="0">
                <a:solidFill>
                  <a:srgbClr val="005B7F"/>
                </a:solidFill>
                <a:latin typeface="HK Grotesk" pitchFamily="50" charset="-18"/>
              </a:rPr>
              <a:t>Fryderyk </a:t>
            </a:r>
            <a:r>
              <a:rPr lang="fr-FR" sz="1200" dirty="0">
                <a:solidFill>
                  <a:srgbClr val="005B7F"/>
                </a:solidFill>
                <a:latin typeface="HK Grotesk" pitchFamily="50" charset="-18"/>
              </a:rPr>
              <a:t>Chopin w 1849, fot. Louis-Auguste Bisson</a:t>
            </a:r>
            <a:endParaRPr lang="pl-PL" sz="1200" dirty="0">
              <a:solidFill>
                <a:srgbClr val="005B7F"/>
              </a:solidFill>
              <a:latin typeface="HK Grotesk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085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" grpId="0" animBg="1"/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afika Start3">
            <a:extLst>
              <a:ext uri="{FF2B5EF4-FFF2-40B4-BE49-F238E27FC236}">
                <a16:creationId xmlns:a16="http://schemas.microsoft.com/office/drawing/2014/main" id="{2D29B4CE-4071-4889-9885-EC8F5D00FA11}"/>
              </a:ext>
            </a:extLst>
          </p:cNvPr>
          <p:cNvGrpSpPr/>
          <p:nvPr/>
        </p:nvGrpSpPr>
        <p:grpSpPr>
          <a:xfrm rot="2812513">
            <a:off x="-1088672" y="4850696"/>
            <a:ext cx="4081843" cy="3138874"/>
            <a:chOff x="6008782" y="128898"/>
            <a:chExt cx="6533553" cy="5024201"/>
          </a:xfrm>
        </p:grpSpPr>
        <p:sp>
          <p:nvSpPr>
            <p:cNvPr id="27" name="Freeform: Shape 70">
              <a:extLst>
                <a:ext uri="{FF2B5EF4-FFF2-40B4-BE49-F238E27FC236}">
                  <a16:creationId xmlns:a16="http://schemas.microsoft.com/office/drawing/2014/main" id="{9FF245B2-3932-4B49-8CD2-E9D67F11687F}"/>
                </a:ext>
              </a:extLst>
            </p:cNvPr>
            <p:cNvSpPr/>
            <p:nvPr/>
          </p:nvSpPr>
          <p:spPr>
            <a:xfrm>
              <a:off x="8058900" y="11371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8" name="Freeform: Shape 72">
              <a:extLst>
                <a:ext uri="{FF2B5EF4-FFF2-40B4-BE49-F238E27FC236}">
                  <a16:creationId xmlns:a16="http://schemas.microsoft.com/office/drawing/2014/main" id="{D5A0EB4F-0E93-478E-95EA-D1EC4B25A14A}"/>
                </a:ext>
              </a:extLst>
            </p:cNvPr>
            <p:cNvSpPr/>
            <p:nvPr/>
          </p:nvSpPr>
          <p:spPr>
            <a:xfrm>
              <a:off x="6876785" y="2501688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29" name="Freeform: Shape 73">
              <a:extLst>
                <a:ext uri="{FF2B5EF4-FFF2-40B4-BE49-F238E27FC236}">
                  <a16:creationId xmlns:a16="http://schemas.microsoft.com/office/drawing/2014/main" id="{1D4C4A61-EB05-48CF-85B5-ACC743F34254}"/>
                </a:ext>
              </a:extLst>
            </p:cNvPr>
            <p:cNvSpPr/>
            <p:nvPr/>
          </p:nvSpPr>
          <p:spPr>
            <a:xfrm>
              <a:off x="7330676" y="363695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0" name="Freeform: Shape 74">
              <a:extLst>
                <a:ext uri="{FF2B5EF4-FFF2-40B4-BE49-F238E27FC236}">
                  <a16:creationId xmlns:a16="http://schemas.microsoft.com/office/drawing/2014/main" id="{22B6BA99-00AF-4509-9126-B5E52159A8B9}"/>
                </a:ext>
              </a:extLst>
            </p:cNvPr>
            <p:cNvSpPr/>
            <p:nvPr/>
          </p:nvSpPr>
          <p:spPr>
            <a:xfrm>
              <a:off x="7162487" y="4953607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1" name="Freeform: Shape 75">
              <a:extLst>
                <a:ext uri="{FF2B5EF4-FFF2-40B4-BE49-F238E27FC236}">
                  <a16:creationId xmlns:a16="http://schemas.microsoft.com/office/drawing/2014/main" id="{528D803C-3205-4055-B761-A2F887D536A9}"/>
                </a:ext>
              </a:extLst>
            </p:cNvPr>
            <p:cNvSpPr/>
            <p:nvPr/>
          </p:nvSpPr>
          <p:spPr>
            <a:xfrm>
              <a:off x="8417748" y="4047325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2" name="Freeform: Shape 76">
              <a:extLst>
                <a:ext uri="{FF2B5EF4-FFF2-40B4-BE49-F238E27FC236}">
                  <a16:creationId xmlns:a16="http://schemas.microsoft.com/office/drawing/2014/main" id="{AC8F63B5-1B0D-44BB-8DFC-C35CA92289A2}"/>
                </a:ext>
              </a:extLst>
            </p:cNvPr>
            <p:cNvSpPr/>
            <p:nvPr/>
          </p:nvSpPr>
          <p:spPr>
            <a:xfrm>
              <a:off x="9114568" y="465351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7 w 268546"/>
                <a:gd name="connsiteY1" fmla="*/ 7087 h 199491"/>
                <a:gd name="connsiteX2" fmla="*/ 262203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7" y="7087"/>
                  </a:lnTo>
                  <a:lnTo>
                    <a:pt x="262203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3" name="Freeform: Shape 77">
              <a:extLst>
                <a:ext uri="{FF2B5EF4-FFF2-40B4-BE49-F238E27FC236}">
                  <a16:creationId xmlns:a16="http://schemas.microsoft.com/office/drawing/2014/main" id="{25D3742E-915A-48FA-A8C5-3BCF46FEFCAD}"/>
                </a:ext>
              </a:extLst>
            </p:cNvPr>
            <p:cNvSpPr/>
            <p:nvPr/>
          </p:nvSpPr>
          <p:spPr>
            <a:xfrm>
              <a:off x="10675821" y="3852555"/>
              <a:ext cx="268546" cy="199492"/>
            </a:xfrm>
            <a:custGeom>
              <a:avLst/>
              <a:gdLst>
                <a:gd name="connsiteX0" fmla="*/ 7086 w 268546"/>
                <a:gd name="connsiteY0" fmla="*/ 68334 h 199491"/>
                <a:gd name="connsiteX1" fmla="*/ 227174 w 268546"/>
                <a:gd name="connsiteY1" fmla="*/ 7087 h 199491"/>
                <a:gd name="connsiteX2" fmla="*/ 262210 w 268546"/>
                <a:gd name="connsiteY2" fmla="*/ 132986 h 199491"/>
                <a:gd name="connsiteX3" fmla="*/ 42122 w 268546"/>
                <a:gd name="connsiteY3" fmla="*/ 194233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4"/>
                  </a:moveTo>
                  <a:lnTo>
                    <a:pt x="227174" y="7087"/>
                  </a:lnTo>
                  <a:lnTo>
                    <a:pt x="262210" y="132986"/>
                  </a:lnTo>
                  <a:lnTo>
                    <a:pt x="42122" y="194233"/>
                  </a:lnTo>
                  <a:close/>
                </a:path>
              </a:pathLst>
            </a:custGeom>
            <a:solidFill>
              <a:srgbClr val="E30613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4" name="Freeform: Shape 78">
              <a:extLst>
                <a:ext uri="{FF2B5EF4-FFF2-40B4-BE49-F238E27FC236}">
                  <a16:creationId xmlns:a16="http://schemas.microsoft.com/office/drawing/2014/main" id="{319FD1B5-D2C8-402C-ADAB-7D6B6D839FEF}"/>
                </a:ext>
              </a:extLst>
            </p:cNvPr>
            <p:cNvSpPr/>
            <p:nvPr/>
          </p:nvSpPr>
          <p:spPr>
            <a:xfrm>
              <a:off x="9114636" y="2766523"/>
              <a:ext cx="268546" cy="199492"/>
            </a:xfrm>
            <a:custGeom>
              <a:avLst/>
              <a:gdLst>
                <a:gd name="connsiteX0" fmla="*/ 7087 w 268546"/>
                <a:gd name="connsiteY0" fmla="*/ 68330 h 199491"/>
                <a:gd name="connsiteX1" fmla="*/ 227159 w 268546"/>
                <a:gd name="connsiteY1" fmla="*/ 7087 h 199491"/>
                <a:gd name="connsiteX2" fmla="*/ 262195 w 268546"/>
                <a:gd name="connsiteY2" fmla="*/ 132986 h 199491"/>
                <a:gd name="connsiteX3" fmla="*/ 42123 w 268546"/>
                <a:gd name="connsiteY3" fmla="*/ 194229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0"/>
                  </a:moveTo>
                  <a:lnTo>
                    <a:pt x="227159" y="7087"/>
                  </a:lnTo>
                  <a:lnTo>
                    <a:pt x="262195" y="132986"/>
                  </a:lnTo>
                  <a:lnTo>
                    <a:pt x="42123" y="194229"/>
                  </a:lnTo>
                  <a:close/>
                </a:path>
              </a:pathLst>
            </a:custGeom>
            <a:solidFill>
              <a:srgbClr val="F7A60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5" name="Freeform: Shape 79">
              <a:extLst>
                <a:ext uri="{FF2B5EF4-FFF2-40B4-BE49-F238E27FC236}">
                  <a16:creationId xmlns:a16="http://schemas.microsoft.com/office/drawing/2014/main" id="{D3590255-25AA-4C48-B6F7-145574DF943A}"/>
                </a:ext>
              </a:extLst>
            </p:cNvPr>
            <p:cNvSpPr/>
            <p:nvPr/>
          </p:nvSpPr>
          <p:spPr>
            <a:xfrm>
              <a:off x="9721425" y="390577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2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2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6" name="Freeform: Shape 80">
              <a:extLst>
                <a:ext uri="{FF2B5EF4-FFF2-40B4-BE49-F238E27FC236}">
                  <a16:creationId xmlns:a16="http://schemas.microsoft.com/office/drawing/2014/main" id="{41C59A13-183C-441E-BA3E-CED72F5587D8}"/>
                </a:ext>
              </a:extLst>
            </p:cNvPr>
            <p:cNvSpPr/>
            <p:nvPr/>
          </p:nvSpPr>
          <p:spPr>
            <a:xfrm>
              <a:off x="9563440" y="1908682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2EA836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37" name="Freeform: Shape 81">
              <a:extLst>
                <a:ext uri="{FF2B5EF4-FFF2-40B4-BE49-F238E27FC236}">
                  <a16:creationId xmlns:a16="http://schemas.microsoft.com/office/drawing/2014/main" id="{663B9CE9-0F75-4ACB-BBC9-4860ECE54125}"/>
                </a:ext>
              </a:extLst>
            </p:cNvPr>
            <p:cNvSpPr/>
            <p:nvPr/>
          </p:nvSpPr>
          <p:spPr>
            <a:xfrm>
              <a:off x="10338856" y="1121265"/>
              <a:ext cx="268546" cy="199492"/>
            </a:xfrm>
            <a:custGeom>
              <a:avLst/>
              <a:gdLst>
                <a:gd name="connsiteX0" fmla="*/ 7086 w 268546"/>
                <a:gd name="connsiteY0" fmla="*/ 68332 h 199491"/>
                <a:gd name="connsiteX1" fmla="*/ 227166 w 268546"/>
                <a:gd name="connsiteY1" fmla="*/ 7087 h 199491"/>
                <a:gd name="connsiteX2" fmla="*/ 262200 w 268546"/>
                <a:gd name="connsiteY2" fmla="*/ 132979 h 199491"/>
                <a:gd name="connsiteX3" fmla="*/ 42120 w 268546"/>
                <a:gd name="connsiteY3" fmla="*/ 194224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6" y="68332"/>
                  </a:moveTo>
                  <a:lnTo>
                    <a:pt x="227166" y="7087"/>
                  </a:lnTo>
                  <a:lnTo>
                    <a:pt x="262200" y="132979"/>
                  </a:lnTo>
                  <a:lnTo>
                    <a:pt x="42120" y="194224"/>
                  </a:lnTo>
                  <a:close/>
                </a:path>
              </a:pathLst>
            </a:custGeom>
            <a:solidFill>
              <a:srgbClr val="00A1C0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1" name="Freeform: Shape 82">
              <a:extLst>
                <a:ext uri="{FF2B5EF4-FFF2-40B4-BE49-F238E27FC236}">
                  <a16:creationId xmlns:a16="http://schemas.microsoft.com/office/drawing/2014/main" id="{831E74C3-2DFD-493B-A31E-53EF4AFB6A30}"/>
                </a:ext>
              </a:extLst>
            </p:cNvPr>
            <p:cNvSpPr/>
            <p:nvPr/>
          </p:nvSpPr>
          <p:spPr>
            <a:xfrm>
              <a:off x="10759913" y="2682706"/>
              <a:ext cx="268546" cy="199492"/>
            </a:xfrm>
            <a:custGeom>
              <a:avLst/>
              <a:gdLst>
                <a:gd name="connsiteX0" fmla="*/ 7087 w 268546"/>
                <a:gd name="connsiteY0" fmla="*/ 68332 h 199491"/>
                <a:gd name="connsiteX1" fmla="*/ 227166 w 268546"/>
                <a:gd name="connsiteY1" fmla="*/ 7087 h 199491"/>
                <a:gd name="connsiteX2" fmla="*/ 262202 w 268546"/>
                <a:gd name="connsiteY2" fmla="*/ 132986 h 199491"/>
                <a:gd name="connsiteX3" fmla="*/ 42123 w 268546"/>
                <a:gd name="connsiteY3" fmla="*/ 194231 h 19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546" h="199491">
                  <a:moveTo>
                    <a:pt x="7087" y="68332"/>
                  </a:moveTo>
                  <a:lnTo>
                    <a:pt x="227166" y="7087"/>
                  </a:lnTo>
                  <a:lnTo>
                    <a:pt x="262202" y="132986"/>
                  </a:lnTo>
                  <a:lnTo>
                    <a:pt x="42123" y="194231"/>
                  </a:lnTo>
                  <a:close/>
                </a:path>
              </a:pathLst>
            </a:custGeom>
            <a:solidFill>
              <a:srgbClr val="004F7C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2" name="Freeform: Shape 83">
              <a:extLst>
                <a:ext uri="{FF2B5EF4-FFF2-40B4-BE49-F238E27FC236}">
                  <a16:creationId xmlns:a16="http://schemas.microsoft.com/office/drawing/2014/main" id="{7E36F1ED-603D-45EB-AE01-3967720586F5}"/>
                </a:ext>
              </a:extLst>
            </p:cNvPr>
            <p:cNvSpPr/>
            <p:nvPr/>
          </p:nvSpPr>
          <p:spPr>
            <a:xfrm>
              <a:off x="6011383" y="719754"/>
              <a:ext cx="5769908" cy="2861936"/>
            </a:xfrm>
            <a:custGeom>
              <a:avLst/>
              <a:gdLst>
                <a:gd name="connsiteX0" fmla="*/ 5751863 w 5769908"/>
                <a:gd name="connsiteY0" fmla="*/ 1120380 h 2861935"/>
                <a:gd name="connsiteX1" fmla="*/ 5394826 w 5769908"/>
                <a:gd name="connsiteY1" fmla="*/ 916162 h 2861935"/>
                <a:gd name="connsiteX2" fmla="*/ 5211716 w 5769908"/>
                <a:gd name="connsiteY2" fmla="*/ 243623 h 2861935"/>
                <a:gd name="connsiteX3" fmla="*/ 4891631 w 5769908"/>
                <a:gd name="connsiteY3" fmla="*/ 31939 h 2861935"/>
                <a:gd name="connsiteX4" fmla="*/ 4696430 w 5769908"/>
                <a:gd name="connsiteY4" fmla="*/ 383919 h 2861935"/>
                <a:gd name="connsiteX5" fmla="*/ 4875718 w 5769908"/>
                <a:gd name="connsiteY5" fmla="*/ 1500550 h 2861935"/>
                <a:gd name="connsiteX6" fmla="*/ 4760175 w 5769908"/>
                <a:gd name="connsiteY6" fmla="*/ 1734699 h 2861935"/>
                <a:gd name="connsiteX7" fmla="*/ 4534288 w 5769908"/>
                <a:gd name="connsiteY7" fmla="*/ 1577922 h 2861935"/>
                <a:gd name="connsiteX8" fmla="*/ 4210989 w 5769908"/>
                <a:gd name="connsiteY8" fmla="*/ 884604 h 2861935"/>
                <a:gd name="connsiteX9" fmla="*/ 3906120 w 5769908"/>
                <a:gd name="connsiteY9" fmla="*/ 967608 h 2861935"/>
                <a:gd name="connsiteX10" fmla="*/ 3978927 w 5769908"/>
                <a:gd name="connsiteY10" fmla="*/ 1729129 h 2861935"/>
                <a:gd name="connsiteX11" fmla="*/ 3863698 w 5769908"/>
                <a:gd name="connsiteY11" fmla="*/ 1978777 h 2861935"/>
                <a:gd name="connsiteX12" fmla="*/ 3645400 w 5769908"/>
                <a:gd name="connsiteY12" fmla="*/ 1835534 h 2861935"/>
                <a:gd name="connsiteX13" fmla="*/ 3236144 w 5769908"/>
                <a:gd name="connsiteY13" fmla="*/ 787391 h 2861935"/>
                <a:gd name="connsiteX14" fmla="*/ 3233474 w 5769908"/>
                <a:gd name="connsiteY14" fmla="*/ 782234 h 2861935"/>
                <a:gd name="connsiteX15" fmla="*/ 2886773 w 5769908"/>
                <a:gd name="connsiteY15" fmla="*/ 577802 h 2861935"/>
                <a:gd name="connsiteX16" fmla="*/ 2718187 w 5769908"/>
                <a:gd name="connsiteY16" fmla="*/ 922538 h 2861935"/>
                <a:gd name="connsiteX17" fmla="*/ 2901297 w 5769908"/>
                <a:gd name="connsiteY17" fmla="*/ 1595078 h 2861935"/>
                <a:gd name="connsiteX18" fmla="*/ 2697072 w 5769908"/>
                <a:gd name="connsiteY18" fmla="*/ 1952106 h 2861935"/>
                <a:gd name="connsiteX19" fmla="*/ 1697949 w 5769908"/>
                <a:gd name="connsiteY19" fmla="*/ 2224144 h 2861935"/>
                <a:gd name="connsiteX20" fmla="*/ 1340913 w 5769908"/>
                <a:gd name="connsiteY20" fmla="*/ 2019926 h 2861935"/>
                <a:gd name="connsiteX21" fmla="*/ 1157803 w 5769908"/>
                <a:gd name="connsiteY21" fmla="*/ 1347386 h 2861935"/>
                <a:gd name="connsiteX22" fmla="*/ 837719 w 5769908"/>
                <a:gd name="connsiteY22" fmla="*/ 1135710 h 2861935"/>
                <a:gd name="connsiteX23" fmla="*/ 642516 w 5769908"/>
                <a:gd name="connsiteY23" fmla="*/ 1487690 h 2861935"/>
                <a:gd name="connsiteX24" fmla="*/ 821805 w 5769908"/>
                <a:gd name="connsiteY24" fmla="*/ 2604321 h 2861935"/>
                <a:gd name="connsiteX25" fmla="*/ 706262 w 5769908"/>
                <a:gd name="connsiteY25" fmla="*/ 2838463 h 2861935"/>
                <a:gd name="connsiteX26" fmla="*/ 480376 w 5769908"/>
                <a:gd name="connsiteY26" fmla="*/ 2681685 h 2861935"/>
                <a:gd name="connsiteX27" fmla="*/ 157076 w 5769908"/>
                <a:gd name="connsiteY27" fmla="*/ 1988368 h 2861935"/>
                <a:gd name="connsiteX28" fmla="*/ 20141 w 5769908"/>
                <a:gd name="connsiteY28" fmla="*/ 1956986 h 286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69908" h="2861935">
                  <a:moveTo>
                    <a:pt x="5751863" y="1120380"/>
                  </a:moveTo>
                  <a:cubicBezTo>
                    <a:pt x="5553491" y="1174396"/>
                    <a:pt x="5442244" y="1090341"/>
                    <a:pt x="5394826" y="916162"/>
                  </a:cubicBezTo>
                  <a:cubicBezTo>
                    <a:pt x="5347409" y="741975"/>
                    <a:pt x="5259141" y="417809"/>
                    <a:pt x="5211716" y="243623"/>
                  </a:cubicBezTo>
                  <a:cubicBezTo>
                    <a:pt x="5164290" y="69444"/>
                    <a:pt x="5053718" y="-12187"/>
                    <a:pt x="4891631" y="31939"/>
                  </a:cubicBezTo>
                  <a:cubicBezTo>
                    <a:pt x="4729545" y="76073"/>
                    <a:pt x="4674270" y="177990"/>
                    <a:pt x="4696430" y="383919"/>
                  </a:cubicBezTo>
                  <a:cubicBezTo>
                    <a:pt x="4706611" y="478593"/>
                    <a:pt x="4890642" y="1340580"/>
                    <a:pt x="4875718" y="1500550"/>
                  </a:cubicBezTo>
                  <a:cubicBezTo>
                    <a:pt x="4860818" y="1660526"/>
                    <a:pt x="4842649" y="1708343"/>
                    <a:pt x="4760175" y="1734699"/>
                  </a:cubicBezTo>
                  <a:cubicBezTo>
                    <a:pt x="4677700" y="1761047"/>
                    <a:pt x="4602515" y="1699665"/>
                    <a:pt x="4534288" y="1577922"/>
                  </a:cubicBezTo>
                  <a:cubicBezTo>
                    <a:pt x="4466063" y="1456178"/>
                    <a:pt x="4347764" y="967232"/>
                    <a:pt x="4210989" y="884604"/>
                  </a:cubicBezTo>
                  <a:cubicBezTo>
                    <a:pt x="4061570" y="794334"/>
                    <a:pt x="3938538" y="910937"/>
                    <a:pt x="3906120" y="967608"/>
                  </a:cubicBezTo>
                  <a:cubicBezTo>
                    <a:pt x="3826777" y="1106316"/>
                    <a:pt x="3976019" y="1589600"/>
                    <a:pt x="3978927" y="1729129"/>
                  </a:cubicBezTo>
                  <a:cubicBezTo>
                    <a:pt x="3981835" y="1868658"/>
                    <a:pt x="3948152" y="1959687"/>
                    <a:pt x="3863698" y="1978777"/>
                  </a:cubicBezTo>
                  <a:cubicBezTo>
                    <a:pt x="3779252" y="1997874"/>
                    <a:pt x="3739353" y="1965864"/>
                    <a:pt x="3645400" y="1835534"/>
                  </a:cubicBezTo>
                  <a:cubicBezTo>
                    <a:pt x="3551448" y="1705197"/>
                    <a:pt x="3275359" y="874162"/>
                    <a:pt x="3236144" y="787391"/>
                  </a:cubicBezTo>
                  <a:lnTo>
                    <a:pt x="3233474" y="782234"/>
                  </a:lnTo>
                  <a:cubicBezTo>
                    <a:pt x="3155280" y="590446"/>
                    <a:pt x="3048859" y="533668"/>
                    <a:pt x="2886773" y="577802"/>
                  </a:cubicBezTo>
                  <a:cubicBezTo>
                    <a:pt x="2724686" y="621935"/>
                    <a:pt x="2670762" y="748351"/>
                    <a:pt x="2718187" y="922538"/>
                  </a:cubicBezTo>
                  <a:cubicBezTo>
                    <a:pt x="2765605" y="1096717"/>
                    <a:pt x="2853872" y="1420891"/>
                    <a:pt x="2901297" y="1595078"/>
                  </a:cubicBezTo>
                  <a:cubicBezTo>
                    <a:pt x="2948730" y="1769257"/>
                    <a:pt x="2895450" y="1898098"/>
                    <a:pt x="2697072" y="1952106"/>
                  </a:cubicBezTo>
                  <a:lnTo>
                    <a:pt x="1697949" y="2224144"/>
                  </a:lnTo>
                  <a:cubicBezTo>
                    <a:pt x="1499578" y="2278152"/>
                    <a:pt x="1388338" y="2194105"/>
                    <a:pt x="1340913" y="2019926"/>
                  </a:cubicBezTo>
                  <a:cubicBezTo>
                    <a:pt x="1293495" y="1845747"/>
                    <a:pt x="1205228" y="1521573"/>
                    <a:pt x="1157803" y="1347386"/>
                  </a:cubicBezTo>
                  <a:cubicBezTo>
                    <a:pt x="1110378" y="1173207"/>
                    <a:pt x="999806" y="1091577"/>
                    <a:pt x="837719" y="1135710"/>
                  </a:cubicBezTo>
                  <a:cubicBezTo>
                    <a:pt x="675632" y="1179836"/>
                    <a:pt x="620357" y="1281754"/>
                    <a:pt x="642516" y="1487690"/>
                  </a:cubicBezTo>
                  <a:cubicBezTo>
                    <a:pt x="652698" y="1582357"/>
                    <a:pt x="836721" y="2444344"/>
                    <a:pt x="821805" y="2604321"/>
                  </a:cubicBezTo>
                  <a:cubicBezTo>
                    <a:pt x="806897" y="2764290"/>
                    <a:pt x="788736" y="2812114"/>
                    <a:pt x="706262" y="2838463"/>
                  </a:cubicBezTo>
                  <a:cubicBezTo>
                    <a:pt x="623787" y="2864818"/>
                    <a:pt x="548602" y="2803429"/>
                    <a:pt x="480376" y="2681685"/>
                  </a:cubicBezTo>
                  <a:cubicBezTo>
                    <a:pt x="412149" y="2559942"/>
                    <a:pt x="293843" y="2070996"/>
                    <a:pt x="157076" y="1988368"/>
                  </a:cubicBezTo>
                  <a:cubicBezTo>
                    <a:pt x="107795" y="1958590"/>
                    <a:pt x="61375" y="1951324"/>
                    <a:pt x="20141" y="1956986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2" name="Freeform: Shape 84">
              <a:extLst>
                <a:ext uri="{FF2B5EF4-FFF2-40B4-BE49-F238E27FC236}">
                  <a16:creationId xmlns:a16="http://schemas.microsoft.com/office/drawing/2014/main" id="{19222A65-B43F-431D-B91D-5C18A4E7D547}"/>
                </a:ext>
              </a:extLst>
            </p:cNvPr>
            <p:cNvSpPr/>
            <p:nvPr/>
          </p:nvSpPr>
          <p:spPr>
            <a:xfrm>
              <a:off x="6012825" y="128898"/>
              <a:ext cx="6529510" cy="1987242"/>
            </a:xfrm>
            <a:custGeom>
              <a:avLst/>
              <a:gdLst>
                <a:gd name="connsiteX0" fmla="*/ 6516299 w 6529510"/>
                <a:gd name="connsiteY0" fmla="*/ 474841 h 1987242"/>
                <a:gd name="connsiteX1" fmla="*/ 5984961 w 6529510"/>
                <a:gd name="connsiteY1" fmla="*/ 423618 h 1987242"/>
                <a:gd name="connsiteX2" fmla="*/ 5905770 w 6529510"/>
                <a:gd name="connsiteY2" fmla="*/ 445179 h 1987242"/>
                <a:gd name="connsiteX3" fmla="*/ 5473740 w 6529510"/>
                <a:gd name="connsiteY3" fmla="*/ 758702 h 1987242"/>
                <a:gd name="connsiteX4" fmla="*/ 4736742 w 6529510"/>
                <a:gd name="connsiteY4" fmla="*/ 803450 h 1987242"/>
                <a:gd name="connsiteX5" fmla="*/ 4183974 w 6529510"/>
                <a:gd name="connsiteY5" fmla="*/ 354272 h 1987242"/>
                <a:gd name="connsiteX6" fmla="*/ 4247504 w 6529510"/>
                <a:gd name="connsiteY6" fmla="*/ 25142 h 1987242"/>
                <a:gd name="connsiteX7" fmla="*/ 4487961 w 6529510"/>
                <a:gd name="connsiteY7" fmla="*/ 391439 h 1987242"/>
                <a:gd name="connsiteX8" fmla="*/ 3883993 w 6529510"/>
                <a:gd name="connsiteY8" fmla="*/ 843724 h 1987242"/>
                <a:gd name="connsiteX9" fmla="*/ 3870404 w 6529510"/>
                <a:gd name="connsiteY9" fmla="*/ 847430 h 1987242"/>
                <a:gd name="connsiteX10" fmla="*/ 3120516 w 6529510"/>
                <a:gd name="connsiteY10" fmla="*/ 763759 h 1987242"/>
                <a:gd name="connsiteX11" fmla="*/ 3142091 w 6529510"/>
                <a:gd name="connsiteY11" fmla="*/ 326113 h 1987242"/>
                <a:gd name="connsiteX12" fmla="*/ 3363719 w 6529510"/>
                <a:gd name="connsiteY12" fmla="*/ 577610 h 1987242"/>
                <a:gd name="connsiteX13" fmla="*/ 3114961 w 6529510"/>
                <a:gd name="connsiteY13" fmla="*/ 1245009 h 1987242"/>
                <a:gd name="connsiteX14" fmla="*/ 2456999 w 6529510"/>
                <a:gd name="connsiteY14" fmla="*/ 1580071 h 1987242"/>
                <a:gd name="connsiteX15" fmla="*/ 1925661 w 6529510"/>
                <a:gd name="connsiteY15" fmla="*/ 1528840 h 1987242"/>
                <a:gd name="connsiteX16" fmla="*/ 1846471 w 6529510"/>
                <a:gd name="connsiteY16" fmla="*/ 1550400 h 1987242"/>
                <a:gd name="connsiteX17" fmla="*/ 1414441 w 6529510"/>
                <a:gd name="connsiteY17" fmla="*/ 1863924 h 1987242"/>
                <a:gd name="connsiteX18" fmla="*/ 677442 w 6529510"/>
                <a:gd name="connsiteY18" fmla="*/ 1908671 h 1987242"/>
                <a:gd name="connsiteX19" fmla="*/ 124675 w 6529510"/>
                <a:gd name="connsiteY19" fmla="*/ 1459501 h 1987242"/>
                <a:gd name="connsiteX20" fmla="*/ 188213 w 6529510"/>
                <a:gd name="connsiteY20" fmla="*/ 1130371 h 1987242"/>
                <a:gd name="connsiteX21" fmla="*/ 428677 w 6529510"/>
                <a:gd name="connsiteY21" fmla="*/ 1496668 h 1987242"/>
                <a:gd name="connsiteX22" fmla="*/ 20141 w 6529510"/>
                <a:gd name="connsiteY22" fmla="*/ 1898098 h 198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529510" h="1987242">
                  <a:moveTo>
                    <a:pt x="6516299" y="474841"/>
                  </a:moveTo>
                  <a:cubicBezTo>
                    <a:pt x="6251036" y="443122"/>
                    <a:pt x="6306625" y="328039"/>
                    <a:pt x="5984961" y="423618"/>
                  </a:cubicBezTo>
                  <a:lnTo>
                    <a:pt x="5905770" y="445179"/>
                  </a:lnTo>
                  <a:cubicBezTo>
                    <a:pt x="5580054" y="525865"/>
                    <a:pt x="5686306" y="596877"/>
                    <a:pt x="5473740" y="758702"/>
                  </a:cubicBezTo>
                  <a:cubicBezTo>
                    <a:pt x="5261175" y="920521"/>
                    <a:pt x="4965697" y="869037"/>
                    <a:pt x="4736742" y="803450"/>
                  </a:cubicBezTo>
                  <a:cubicBezTo>
                    <a:pt x="4507779" y="737856"/>
                    <a:pt x="4266893" y="491606"/>
                    <a:pt x="4183974" y="354272"/>
                  </a:cubicBezTo>
                  <a:cubicBezTo>
                    <a:pt x="4101039" y="216937"/>
                    <a:pt x="4113454" y="49648"/>
                    <a:pt x="4247504" y="25142"/>
                  </a:cubicBezTo>
                  <a:cubicBezTo>
                    <a:pt x="4381570" y="635"/>
                    <a:pt x="4554338" y="57536"/>
                    <a:pt x="4487961" y="391439"/>
                  </a:cubicBezTo>
                  <a:cubicBezTo>
                    <a:pt x="4421591" y="725341"/>
                    <a:pt x="4115955" y="788565"/>
                    <a:pt x="3883993" y="843724"/>
                  </a:cubicBezTo>
                  <a:lnTo>
                    <a:pt x="3870404" y="847430"/>
                  </a:lnTo>
                  <a:cubicBezTo>
                    <a:pt x="3642508" y="917475"/>
                    <a:pt x="3346999" y="1017919"/>
                    <a:pt x="3120516" y="763759"/>
                  </a:cubicBezTo>
                  <a:cubicBezTo>
                    <a:pt x="2894023" y="509591"/>
                    <a:pt x="3014110" y="372955"/>
                    <a:pt x="3142091" y="326113"/>
                  </a:cubicBezTo>
                  <a:cubicBezTo>
                    <a:pt x="3270072" y="279278"/>
                    <a:pt x="3365568" y="417188"/>
                    <a:pt x="3363719" y="577610"/>
                  </a:cubicBezTo>
                  <a:cubicBezTo>
                    <a:pt x="3361862" y="738024"/>
                    <a:pt x="3279057" y="1072403"/>
                    <a:pt x="3114961" y="1245009"/>
                  </a:cubicBezTo>
                  <a:cubicBezTo>
                    <a:pt x="2950856" y="1417623"/>
                    <a:pt x="2722261" y="1611790"/>
                    <a:pt x="2456999" y="1580071"/>
                  </a:cubicBezTo>
                  <a:cubicBezTo>
                    <a:pt x="2191737" y="1548351"/>
                    <a:pt x="2247326" y="1433268"/>
                    <a:pt x="1925661" y="1528840"/>
                  </a:cubicBezTo>
                  <a:lnTo>
                    <a:pt x="1846471" y="1550400"/>
                  </a:lnTo>
                  <a:cubicBezTo>
                    <a:pt x="1520755" y="1631094"/>
                    <a:pt x="1627015" y="1702106"/>
                    <a:pt x="1414441" y="1863924"/>
                  </a:cubicBezTo>
                  <a:cubicBezTo>
                    <a:pt x="1201875" y="2025742"/>
                    <a:pt x="906397" y="1974266"/>
                    <a:pt x="677442" y="1908671"/>
                  </a:cubicBezTo>
                  <a:cubicBezTo>
                    <a:pt x="448488" y="1843077"/>
                    <a:pt x="207602" y="1596836"/>
                    <a:pt x="124675" y="1459501"/>
                  </a:cubicBezTo>
                  <a:cubicBezTo>
                    <a:pt x="41755" y="1322166"/>
                    <a:pt x="54155" y="1154877"/>
                    <a:pt x="188213" y="1130371"/>
                  </a:cubicBezTo>
                  <a:cubicBezTo>
                    <a:pt x="322271" y="1105864"/>
                    <a:pt x="495053" y="1162765"/>
                    <a:pt x="428677" y="1496668"/>
                  </a:cubicBezTo>
                  <a:cubicBezTo>
                    <a:pt x="380009" y="1741497"/>
                    <a:pt x="202706" y="1840798"/>
                    <a:pt x="20141" y="1898098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3" name="Freeform: Shape 85">
              <a:extLst>
                <a:ext uri="{FF2B5EF4-FFF2-40B4-BE49-F238E27FC236}">
                  <a16:creationId xmlns:a16="http://schemas.microsoft.com/office/drawing/2014/main" id="{DD22C608-7002-4CA5-A31D-C1B1F3066A78}"/>
                </a:ext>
              </a:extLst>
            </p:cNvPr>
            <p:cNvSpPr/>
            <p:nvPr/>
          </p:nvSpPr>
          <p:spPr>
            <a:xfrm>
              <a:off x="6008782" y="2381591"/>
              <a:ext cx="6445110" cy="2762190"/>
            </a:xfrm>
            <a:custGeom>
              <a:avLst/>
              <a:gdLst>
                <a:gd name="connsiteX0" fmla="*/ 20141 w 6445110"/>
                <a:gd name="connsiteY0" fmla="*/ 2748873 h 2762190"/>
                <a:gd name="connsiteX1" fmla="*/ 120608 w 6445110"/>
                <a:gd name="connsiteY1" fmla="*/ 2510964 h 2762190"/>
                <a:gd name="connsiteX2" fmla="*/ 129509 w 6445110"/>
                <a:gd name="connsiteY2" fmla="*/ 1740965 h 2762190"/>
                <a:gd name="connsiteX3" fmla="*/ 334892 w 6445110"/>
                <a:gd name="connsiteY3" fmla="*/ 1956899 h 2762190"/>
                <a:gd name="connsiteX4" fmla="*/ 471690 w 6445110"/>
                <a:gd name="connsiteY4" fmla="*/ 2136326 h 2762190"/>
                <a:gd name="connsiteX5" fmla="*/ 609132 w 6445110"/>
                <a:gd name="connsiteY5" fmla="*/ 2004830 h 2762190"/>
                <a:gd name="connsiteX6" fmla="*/ 791943 w 6445110"/>
                <a:gd name="connsiteY6" fmla="*/ 2325697 h 2762190"/>
                <a:gd name="connsiteX7" fmla="*/ 900014 w 6445110"/>
                <a:gd name="connsiteY7" fmla="*/ 2509322 h 2762190"/>
                <a:gd name="connsiteX8" fmla="*/ 987352 w 6445110"/>
                <a:gd name="connsiteY8" fmla="*/ 2274988 h 2762190"/>
                <a:gd name="connsiteX9" fmla="*/ 996245 w 6445110"/>
                <a:gd name="connsiteY9" fmla="*/ 1504981 h 2762190"/>
                <a:gd name="connsiteX10" fmla="*/ 996660 w 6445110"/>
                <a:gd name="connsiteY10" fmla="*/ 1504744 h 2762190"/>
                <a:gd name="connsiteX11" fmla="*/ 1202044 w 6445110"/>
                <a:gd name="connsiteY11" fmla="*/ 1720678 h 2762190"/>
                <a:gd name="connsiteX12" fmla="*/ 1338849 w 6445110"/>
                <a:gd name="connsiteY12" fmla="*/ 1900098 h 2762190"/>
                <a:gd name="connsiteX13" fmla="*/ 1476283 w 6445110"/>
                <a:gd name="connsiteY13" fmla="*/ 1768610 h 2762190"/>
                <a:gd name="connsiteX14" fmla="*/ 1696468 w 6445110"/>
                <a:gd name="connsiteY14" fmla="*/ 2185739 h 2762190"/>
                <a:gd name="connsiteX15" fmla="*/ 1943822 w 6445110"/>
                <a:gd name="connsiteY15" fmla="*/ 2350258 h 2762190"/>
                <a:gd name="connsiteX16" fmla="*/ 2024340 w 6445110"/>
                <a:gd name="connsiteY16" fmla="*/ 1813948 h 2762190"/>
                <a:gd name="connsiteX17" fmla="*/ 2048386 w 6445110"/>
                <a:gd name="connsiteY17" fmla="*/ 962526 h 2762190"/>
                <a:gd name="connsiteX18" fmla="*/ 2262318 w 6445110"/>
                <a:gd name="connsiteY18" fmla="*/ 1229438 h 2762190"/>
                <a:gd name="connsiteX19" fmla="*/ 2394604 w 6445110"/>
                <a:gd name="connsiteY19" fmla="*/ 1470600 h 2762190"/>
                <a:gd name="connsiteX20" fmla="*/ 2536128 w 6445110"/>
                <a:gd name="connsiteY20" fmla="*/ 1226844 h 2762190"/>
                <a:gd name="connsiteX21" fmla="*/ 2702780 w 6445110"/>
                <a:gd name="connsiteY21" fmla="*/ 1290743 h 2762190"/>
                <a:gd name="connsiteX22" fmla="*/ 2860647 w 6445110"/>
                <a:gd name="connsiteY22" fmla="*/ 1322386 h 2762190"/>
                <a:gd name="connsiteX23" fmla="*/ 2997391 w 6445110"/>
                <a:gd name="connsiteY23" fmla="*/ 1178544 h 2762190"/>
                <a:gd name="connsiteX24" fmla="*/ 3139183 w 6445110"/>
                <a:gd name="connsiteY24" fmla="*/ 1337171 h 2762190"/>
                <a:gd name="connsiteX25" fmla="*/ 3291050 w 6445110"/>
                <a:gd name="connsiteY25" fmla="*/ 1679613 h 2762190"/>
                <a:gd name="connsiteX26" fmla="*/ 3453106 w 6445110"/>
                <a:gd name="connsiteY26" fmla="*/ 1814056 h 2762190"/>
                <a:gd name="connsiteX27" fmla="*/ 3553573 w 6445110"/>
                <a:gd name="connsiteY27" fmla="*/ 1576146 h 2762190"/>
                <a:gd name="connsiteX28" fmla="*/ 3562473 w 6445110"/>
                <a:gd name="connsiteY28" fmla="*/ 806147 h 2762190"/>
                <a:gd name="connsiteX29" fmla="*/ 3767857 w 6445110"/>
                <a:gd name="connsiteY29" fmla="*/ 1022082 h 2762190"/>
                <a:gd name="connsiteX30" fmla="*/ 3904655 w 6445110"/>
                <a:gd name="connsiteY30" fmla="*/ 1201501 h 2762190"/>
                <a:gd name="connsiteX31" fmla="*/ 4042097 w 6445110"/>
                <a:gd name="connsiteY31" fmla="*/ 1070013 h 2762190"/>
                <a:gd name="connsiteX32" fmla="*/ 4224900 w 6445110"/>
                <a:gd name="connsiteY32" fmla="*/ 1390865 h 2762190"/>
                <a:gd name="connsiteX33" fmla="*/ 4332971 w 6445110"/>
                <a:gd name="connsiteY33" fmla="*/ 1574505 h 2762190"/>
                <a:gd name="connsiteX34" fmla="*/ 4420310 w 6445110"/>
                <a:gd name="connsiteY34" fmla="*/ 1340171 h 2762190"/>
                <a:gd name="connsiteX35" fmla="*/ 4429210 w 6445110"/>
                <a:gd name="connsiteY35" fmla="*/ 570164 h 2762190"/>
                <a:gd name="connsiteX36" fmla="*/ 4634594 w 6445110"/>
                <a:gd name="connsiteY36" fmla="*/ 786106 h 2762190"/>
                <a:gd name="connsiteX37" fmla="*/ 4771392 w 6445110"/>
                <a:gd name="connsiteY37" fmla="*/ 965526 h 2762190"/>
                <a:gd name="connsiteX38" fmla="*/ 4908834 w 6445110"/>
                <a:gd name="connsiteY38" fmla="*/ 834038 h 2762190"/>
                <a:gd name="connsiteX39" fmla="*/ 5129011 w 6445110"/>
                <a:gd name="connsiteY39" fmla="*/ 1251152 h 2762190"/>
                <a:gd name="connsiteX40" fmla="*/ 5376365 w 6445110"/>
                <a:gd name="connsiteY40" fmla="*/ 1415679 h 2762190"/>
                <a:gd name="connsiteX41" fmla="*/ 5456883 w 6445110"/>
                <a:gd name="connsiteY41" fmla="*/ 879376 h 2762190"/>
                <a:gd name="connsiteX42" fmla="*/ 5480930 w 6445110"/>
                <a:gd name="connsiteY42" fmla="*/ 27954 h 2762190"/>
                <a:gd name="connsiteX43" fmla="*/ 5694861 w 6445110"/>
                <a:gd name="connsiteY43" fmla="*/ 294866 h 2762190"/>
                <a:gd name="connsiteX44" fmla="*/ 5827155 w 6445110"/>
                <a:gd name="connsiteY44" fmla="*/ 536036 h 2762190"/>
                <a:gd name="connsiteX45" fmla="*/ 5968671 w 6445110"/>
                <a:gd name="connsiteY45" fmla="*/ 292273 h 2762190"/>
                <a:gd name="connsiteX46" fmla="*/ 6135323 w 6445110"/>
                <a:gd name="connsiteY46" fmla="*/ 356179 h 2762190"/>
                <a:gd name="connsiteX47" fmla="*/ 6293190 w 6445110"/>
                <a:gd name="connsiteY47" fmla="*/ 387821 h 2762190"/>
                <a:gd name="connsiteX48" fmla="*/ 6429926 w 6445110"/>
                <a:gd name="connsiteY48" fmla="*/ 243980 h 2762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445110" h="2762190">
                  <a:moveTo>
                    <a:pt x="20141" y="2748873"/>
                  </a:moveTo>
                  <a:cubicBezTo>
                    <a:pt x="110104" y="2752755"/>
                    <a:pt x="130030" y="2633666"/>
                    <a:pt x="120608" y="2510964"/>
                  </a:cubicBezTo>
                  <a:cubicBezTo>
                    <a:pt x="111194" y="2388269"/>
                    <a:pt x="-12154" y="1798196"/>
                    <a:pt x="129509" y="1740965"/>
                  </a:cubicBezTo>
                  <a:cubicBezTo>
                    <a:pt x="271178" y="1683741"/>
                    <a:pt x="312818" y="1885619"/>
                    <a:pt x="334892" y="1956899"/>
                  </a:cubicBezTo>
                  <a:cubicBezTo>
                    <a:pt x="356959" y="2028186"/>
                    <a:pt x="388878" y="2164992"/>
                    <a:pt x="471690" y="2136326"/>
                  </a:cubicBezTo>
                  <a:cubicBezTo>
                    <a:pt x="554510" y="2107668"/>
                    <a:pt x="534031" y="1993298"/>
                    <a:pt x="609132" y="2004830"/>
                  </a:cubicBezTo>
                  <a:cubicBezTo>
                    <a:pt x="684233" y="2016370"/>
                    <a:pt x="717011" y="2137086"/>
                    <a:pt x="791943" y="2325697"/>
                  </a:cubicBezTo>
                  <a:cubicBezTo>
                    <a:pt x="816780" y="2388223"/>
                    <a:pt x="855097" y="2502225"/>
                    <a:pt x="900014" y="2509322"/>
                  </a:cubicBezTo>
                  <a:cubicBezTo>
                    <a:pt x="1000135" y="2525135"/>
                    <a:pt x="996767" y="2397691"/>
                    <a:pt x="987352" y="2274988"/>
                  </a:cubicBezTo>
                  <a:cubicBezTo>
                    <a:pt x="977931" y="2152286"/>
                    <a:pt x="854583" y="1562213"/>
                    <a:pt x="996245" y="1504981"/>
                  </a:cubicBezTo>
                  <a:lnTo>
                    <a:pt x="996660" y="1504744"/>
                  </a:lnTo>
                  <a:cubicBezTo>
                    <a:pt x="1138329" y="1447513"/>
                    <a:pt x="1179969" y="1649398"/>
                    <a:pt x="1202044" y="1720678"/>
                  </a:cubicBezTo>
                  <a:cubicBezTo>
                    <a:pt x="1224118" y="1791958"/>
                    <a:pt x="1256037" y="1928763"/>
                    <a:pt x="1338849" y="1900098"/>
                  </a:cubicBezTo>
                  <a:cubicBezTo>
                    <a:pt x="1421661" y="1871440"/>
                    <a:pt x="1401182" y="1757077"/>
                    <a:pt x="1476283" y="1768610"/>
                  </a:cubicBezTo>
                  <a:cubicBezTo>
                    <a:pt x="1551384" y="1780142"/>
                    <a:pt x="1613994" y="2000304"/>
                    <a:pt x="1696468" y="2185739"/>
                  </a:cubicBezTo>
                  <a:cubicBezTo>
                    <a:pt x="1778935" y="2371166"/>
                    <a:pt x="1860343" y="2415637"/>
                    <a:pt x="1943822" y="2350258"/>
                  </a:cubicBezTo>
                  <a:cubicBezTo>
                    <a:pt x="2027302" y="2284886"/>
                    <a:pt x="2097477" y="2209808"/>
                    <a:pt x="2024340" y="1813948"/>
                  </a:cubicBezTo>
                  <a:cubicBezTo>
                    <a:pt x="1951203" y="1418088"/>
                    <a:pt x="1920934" y="1013220"/>
                    <a:pt x="2048386" y="962526"/>
                  </a:cubicBezTo>
                  <a:cubicBezTo>
                    <a:pt x="2175839" y="911832"/>
                    <a:pt x="2232586" y="1120262"/>
                    <a:pt x="2262318" y="1229438"/>
                  </a:cubicBezTo>
                  <a:cubicBezTo>
                    <a:pt x="2292042" y="1338613"/>
                    <a:pt x="2305500" y="1505519"/>
                    <a:pt x="2394604" y="1470600"/>
                  </a:cubicBezTo>
                  <a:cubicBezTo>
                    <a:pt x="2483715" y="1435681"/>
                    <a:pt x="2474094" y="1243740"/>
                    <a:pt x="2536128" y="1226844"/>
                  </a:cubicBezTo>
                  <a:cubicBezTo>
                    <a:pt x="2598162" y="1209957"/>
                    <a:pt x="2664462" y="1218558"/>
                    <a:pt x="2702780" y="1290743"/>
                  </a:cubicBezTo>
                  <a:cubicBezTo>
                    <a:pt x="2741090" y="1362936"/>
                    <a:pt x="2814165" y="1367026"/>
                    <a:pt x="2860647" y="1322386"/>
                  </a:cubicBezTo>
                  <a:cubicBezTo>
                    <a:pt x="2907129" y="1277753"/>
                    <a:pt x="2922627" y="1165217"/>
                    <a:pt x="2997391" y="1178544"/>
                  </a:cubicBezTo>
                  <a:cubicBezTo>
                    <a:pt x="3050609" y="1188043"/>
                    <a:pt x="3073381" y="1203159"/>
                    <a:pt x="3139183" y="1337171"/>
                  </a:cubicBezTo>
                  <a:cubicBezTo>
                    <a:pt x="3204985" y="1471175"/>
                    <a:pt x="3231908" y="1562849"/>
                    <a:pt x="3291050" y="1679613"/>
                  </a:cubicBezTo>
                  <a:cubicBezTo>
                    <a:pt x="3343601" y="1783357"/>
                    <a:pt x="3393957" y="1811500"/>
                    <a:pt x="3453106" y="1814056"/>
                  </a:cubicBezTo>
                  <a:cubicBezTo>
                    <a:pt x="3543061" y="1817938"/>
                    <a:pt x="3562995" y="1698849"/>
                    <a:pt x="3553573" y="1576146"/>
                  </a:cubicBezTo>
                  <a:cubicBezTo>
                    <a:pt x="3544151" y="1453444"/>
                    <a:pt x="3420804" y="863379"/>
                    <a:pt x="3562473" y="806147"/>
                  </a:cubicBezTo>
                  <a:cubicBezTo>
                    <a:pt x="3704135" y="748909"/>
                    <a:pt x="3745775" y="950802"/>
                    <a:pt x="3767857" y="1022082"/>
                  </a:cubicBezTo>
                  <a:cubicBezTo>
                    <a:pt x="3789932" y="1093362"/>
                    <a:pt x="3821843" y="1230167"/>
                    <a:pt x="3904655" y="1201501"/>
                  </a:cubicBezTo>
                  <a:cubicBezTo>
                    <a:pt x="3987467" y="1172836"/>
                    <a:pt x="3966988" y="1058481"/>
                    <a:pt x="4042097" y="1070013"/>
                  </a:cubicBezTo>
                  <a:cubicBezTo>
                    <a:pt x="4117198" y="1081546"/>
                    <a:pt x="4149984" y="1202268"/>
                    <a:pt x="4224900" y="1390865"/>
                  </a:cubicBezTo>
                  <a:cubicBezTo>
                    <a:pt x="4249745" y="1453398"/>
                    <a:pt x="4288055" y="1567407"/>
                    <a:pt x="4332971" y="1574505"/>
                  </a:cubicBezTo>
                  <a:cubicBezTo>
                    <a:pt x="4433093" y="1590318"/>
                    <a:pt x="4429732" y="1462866"/>
                    <a:pt x="4420310" y="1340171"/>
                  </a:cubicBezTo>
                  <a:cubicBezTo>
                    <a:pt x="4410887" y="1217468"/>
                    <a:pt x="4287541" y="627388"/>
                    <a:pt x="4429210" y="570164"/>
                  </a:cubicBezTo>
                  <a:cubicBezTo>
                    <a:pt x="4570873" y="512933"/>
                    <a:pt x="4612520" y="714819"/>
                    <a:pt x="4634594" y="786106"/>
                  </a:cubicBezTo>
                  <a:cubicBezTo>
                    <a:pt x="4656669" y="857386"/>
                    <a:pt x="4688580" y="994191"/>
                    <a:pt x="4771392" y="965526"/>
                  </a:cubicBezTo>
                  <a:cubicBezTo>
                    <a:pt x="4854212" y="936860"/>
                    <a:pt x="4833734" y="822498"/>
                    <a:pt x="4908834" y="834038"/>
                  </a:cubicBezTo>
                  <a:cubicBezTo>
                    <a:pt x="4983935" y="845570"/>
                    <a:pt x="5046537" y="1065724"/>
                    <a:pt x="5129011" y="1251152"/>
                  </a:cubicBezTo>
                  <a:cubicBezTo>
                    <a:pt x="5211478" y="1436587"/>
                    <a:pt x="5292886" y="1481065"/>
                    <a:pt x="5376365" y="1415679"/>
                  </a:cubicBezTo>
                  <a:cubicBezTo>
                    <a:pt x="5459845" y="1350307"/>
                    <a:pt x="5530012" y="1275236"/>
                    <a:pt x="5456883" y="879376"/>
                  </a:cubicBezTo>
                  <a:cubicBezTo>
                    <a:pt x="5383754" y="483516"/>
                    <a:pt x="5353470" y="78648"/>
                    <a:pt x="5480930" y="27954"/>
                  </a:cubicBezTo>
                  <a:cubicBezTo>
                    <a:pt x="5608389" y="-22740"/>
                    <a:pt x="5665137" y="185691"/>
                    <a:pt x="5694861" y="294866"/>
                  </a:cubicBezTo>
                  <a:cubicBezTo>
                    <a:pt x="5724586" y="404042"/>
                    <a:pt x="5738044" y="570955"/>
                    <a:pt x="5827155" y="536036"/>
                  </a:cubicBezTo>
                  <a:cubicBezTo>
                    <a:pt x="5916258" y="501110"/>
                    <a:pt x="5906645" y="309176"/>
                    <a:pt x="5968671" y="292273"/>
                  </a:cubicBezTo>
                  <a:cubicBezTo>
                    <a:pt x="6030705" y="275385"/>
                    <a:pt x="6097013" y="283986"/>
                    <a:pt x="6135323" y="356179"/>
                  </a:cubicBezTo>
                  <a:cubicBezTo>
                    <a:pt x="6173633" y="428364"/>
                    <a:pt x="6246708" y="432461"/>
                    <a:pt x="6293190" y="387821"/>
                  </a:cubicBezTo>
                  <a:cubicBezTo>
                    <a:pt x="6339672" y="343181"/>
                    <a:pt x="6355961" y="226809"/>
                    <a:pt x="6429926" y="24398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4" name="Freeform: Shape 86">
              <a:extLst>
                <a:ext uri="{FF2B5EF4-FFF2-40B4-BE49-F238E27FC236}">
                  <a16:creationId xmlns:a16="http://schemas.microsoft.com/office/drawing/2014/main" id="{3AAF5973-01DD-4678-A438-3159CD04D359}"/>
                </a:ext>
              </a:extLst>
            </p:cNvPr>
            <p:cNvSpPr/>
            <p:nvPr/>
          </p:nvSpPr>
          <p:spPr>
            <a:xfrm>
              <a:off x="7755836" y="1989270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5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5"/>
                    <a:pt x="316578" y="613015"/>
                  </a:cubicBezTo>
                  <a:cubicBezTo>
                    <a:pt x="152860" y="613015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5" name="Freeform: Shape 87">
              <a:extLst>
                <a:ext uri="{FF2B5EF4-FFF2-40B4-BE49-F238E27FC236}">
                  <a16:creationId xmlns:a16="http://schemas.microsoft.com/office/drawing/2014/main" id="{CAF5AABE-A6D9-42E5-958A-723E7C3FB1EB}"/>
                </a:ext>
              </a:extLst>
            </p:cNvPr>
            <p:cNvSpPr/>
            <p:nvPr/>
          </p:nvSpPr>
          <p:spPr>
            <a:xfrm>
              <a:off x="11825970" y="872447"/>
              <a:ext cx="629166" cy="629166"/>
            </a:xfrm>
            <a:custGeom>
              <a:avLst/>
              <a:gdLst>
                <a:gd name="connsiteX0" fmla="*/ 613014 w 629165"/>
                <a:gd name="connsiteY0" fmla="*/ 316578 h 629165"/>
                <a:gd name="connsiteX1" fmla="*/ 316578 w 629165"/>
                <a:gd name="connsiteY1" fmla="*/ 613014 h 629165"/>
                <a:gd name="connsiteX2" fmla="*/ 20141 w 629165"/>
                <a:gd name="connsiteY2" fmla="*/ 316578 h 629165"/>
                <a:gd name="connsiteX3" fmla="*/ 316578 w 629165"/>
                <a:gd name="connsiteY3" fmla="*/ 20141 h 629165"/>
                <a:gd name="connsiteX4" fmla="*/ 613014 w 629165"/>
                <a:gd name="connsiteY4" fmla="*/ 316578 h 62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9165" h="629165">
                  <a:moveTo>
                    <a:pt x="613014" y="316578"/>
                  </a:moveTo>
                  <a:cubicBezTo>
                    <a:pt x="613014" y="480295"/>
                    <a:pt x="480295" y="613014"/>
                    <a:pt x="316578" y="613014"/>
                  </a:cubicBezTo>
                  <a:cubicBezTo>
                    <a:pt x="152860" y="613014"/>
                    <a:pt x="20141" y="480295"/>
                    <a:pt x="20141" y="316578"/>
                  </a:cubicBezTo>
                  <a:cubicBezTo>
                    <a:pt x="20141" y="152860"/>
                    <a:pt x="152860" y="20141"/>
                    <a:pt x="316578" y="20141"/>
                  </a:cubicBezTo>
                  <a:cubicBezTo>
                    <a:pt x="480295" y="20141"/>
                    <a:pt x="613014" y="152860"/>
                    <a:pt x="613014" y="316578"/>
                  </a:cubicBezTo>
                  <a:close/>
                </a:path>
              </a:pathLst>
            </a:custGeom>
            <a:noFill/>
            <a:ln w="33338" cap="rnd">
              <a:solidFill>
                <a:srgbClr val="F7A600"/>
              </a:solidFill>
              <a:prstDash val="solid"/>
              <a:round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</p:grpSp>
      <p:pic>
        <p:nvPicPr>
          <p:cNvPr id="66" name="Obraz 65">
            <a:extLst>
              <a:ext uri="{FF2B5EF4-FFF2-40B4-BE49-F238E27FC236}">
                <a16:creationId xmlns:a16="http://schemas.microsoft.com/office/drawing/2014/main" id="{F8FA2538-E5A1-4220-9C12-B4B02BB7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045" y="44556"/>
            <a:ext cx="4541227" cy="625450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pic>
        <p:nvPicPr>
          <p:cNvPr id="67" name="Obraz 66">
            <a:extLst>
              <a:ext uri="{FF2B5EF4-FFF2-40B4-BE49-F238E27FC236}">
                <a16:creationId xmlns:a16="http://schemas.microsoft.com/office/drawing/2014/main" id="{B85A2990-61DC-4D9D-9C98-03007F1E9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643" y="2556067"/>
            <a:ext cx="3857771" cy="2970484"/>
          </a:xfrm>
          <a:prstGeom prst="rect">
            <a:avLst/>
          </a:prstGeom>
          <a:ln w="19050">
            <a:solidFill>
              <a:srgbClr val="005B7F"/>
            </a:solidFill>
          </a:ln>
        </p:spPr>
      </p:pic>
      <p:sp>
        <p:nvSpPr>
          <p:cNvPr id="3" name="Prostokąt 2"/>
          <p:cNvSpPr/>
          <p:nvPr/>
        </p:nvSpPr>
        <p:spPr>
          <a:xfrm>
            <a:off x="313504" y="420158"/>
            <a:ext cx="65358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Władysław </a:t>
            </a:r>
            <a:r>
              <a:rPr lang="pl-PL" b="1" dirty="0" err="1">
                <a:solidFill>
                  <a:srgbClr val="005B7F"/>
                </a:solidFill>
                <a:latin typeface="HK Grotesk" pitchFamily="50" charset="-18"/>
              </a:rPr>
              <a:t>Gargul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 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urodził się w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Bochni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 w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1883 r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. Już jako 14-latek zatrudnił się w Zakładzie Fotograficznym Juliusza </a:t>
            </a:r>
            <a:r>
              <a:rPr lang="pl-PL" dirty="0" err="1">
                <a:solidFill>
                  <a:srgbClr val="005B7F"/>
                </a:solidFill>
                <a:latin typeface="HK Grotesk" pitchFamily="50" charset="-18"/>
              </a:rPr>
              <a:t>Miena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ucznia wielkiego krakowskiego fotografa Walerego Rzewuskiego.</a:t>
            </a:r>
          </a:p>
          <a:p>
            <a:br>
              <a:rPr lang="pl-PL" dirty="0">
                <a:solidFill>
                  <a:srgbClr val="005B7F"/>
                </a:solidFill>
                <a:latin typeface="HK Grotesk" pitchFamily="50" charset="-18"/>
              </a:rPr>
            </a:b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W atelier fotografowano za pomocą tzw. </a:t>
            </a:r>
            <a:r>
              <a:rPr lang="pl-PL" b="1" dirty="0">
                <a:solidFill>
                  <a:srgbClr val="005B7F"/>
                </a:solidFill>
                <a:latin typeface="HK Grotesk" pitchFamily="50" charset="-18"/>
              </a:rPr>
              <a:t>aparatu studyjnego</a:t>
            </a:r>
            <a:r>
              <a:rPr lang="pl-PL" dirty="0">
                <a:solidFill>
                  <a:srgbClr val="005B7F"/>
                </a:solidFill>
                <a:latin typeface="HK Grotesk" pitchFamily="50" charset="-18"/>
              </a:rPr>
              <a:t>, który charakteryzował się dużymi wymiarami i musiał być osadzony na statywie.</a:t>
            </a:r>
          </a:p>
        </p:txBody>
      </p:sp>
      <p:grpSp>
        <p:nvGrpSpPr>
          <p:cNvPr id="68" name="Grupa 67"/>
          <p:cNvGrpSpPr/>
          <p:nvPr/>
        </p:nvGrpSpPr>
        <p:grpSpPr>
          <a:xfrm>
            <a:off x="3835611" y="5705592"/>
            <a:ext cx="3382700" cy="863597"/>
            <a:chOff x="1946695" y="4519409"/>
            <a:chExt cx="4264139" cy="863597"/>
          </a:xfrm>
        </p:grpSpPr>
        <p:sp>
          <p:nvSpPr>
            <p:cNvPr id="70" name="Pięciokąt 69"/>
            <p:cNvSpPr/>
            <p:nvPr/>
          </p:nvSpPr>
          <p:spPr>
            <a:xfrm>
              <a:off x="1946695" y="4519409"/>
              <a:ext cx="4264139" cy="863597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/>
            <p:cNvSpPr/>
            <p:nvPr/>
          </p:nvSpPr>
          <p:spPr>
            <a:xfrm>
              <a:off x="1969651" y="4586105"/>
              <a:ext cx="39053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Fot. Portret Walerego Rzewuskiego  </a:t>
              </a:r>
              <a:b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wykonany w jego własnym atelier, </a:t>
              </a:r>
              <a:b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</a:br>
              <a:r>
                <a:rPr lang="pl-PL" sz="1400" dirty="0">
                  <a:solidFill>
                    <a:srgbClr val="005B7F"/>
                  </a:solidFill>
                  <a:latin typeface="HK Grotesk" pitchFamily="50" charset="-18"/>
                </a:rPr>
                <a:t>lata 80-te XX w.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2725D21-BE90-2547-8EE7-A94B1839FDED}"/>
              </a:ext>
            </a:extLst>
          </p:cNvPr>
          <p:cNvGrpSpPr/>
          <p:nvPr/>
        </p:nvGrpSpPr>
        <p:grpSpPr>
          <a:xfrm rot="5400000">
            <a:off x="9279432" y="4559601"/>
            <a:ext cx="613244" cy="4043082"/>
            <a:chOff x="11565648" y="2315738"/>
            <a:chExt cx="613244" cy="438873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D9375CB-5B7A-4946-A091-FAEE12E706F5}"/>
                </a:ext>
              </a:extLst>
            </p:cNvPr>
            <p:cNvGrpSpPr/>
            <p:nvPr/>
          </p:nvGrpSpPr>
          <p:grpSpPr>
            <a:xfrm>
              <a:off x="11565648" y="2315738"/>
              <a:ext cx="483563" cy="4387974"/>
              <a:chOff x="11565648" y="2315738"/>
              <a:chExt cx="483563" cy="438797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DDFA7FB-91CB-924C-B92C-26FEF8FE3D93}"/>
                  </a:ext>
                </a:extLst>
              </p:cNvPr>
              <p:cNvSpPr/>
              <p:nvPr/>
            </p:nvSpPr>
            <p:spPr>
              <a:xfrm>
                <a:off x="11688760" y="2315738"/>
                <a:ext cx="360451" cy="438797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3D4CA23-D102-EE4F-9804-FD05F0B5E093}"/>
                  </a:ext>
                </a:extLst>
              </p:cNvPr>
              <p:cNvSpPr txBox="1"/>
              <p:nvPr/>
            </p:nvSpPr>
            <p:spPr>
              <a:xfrm rot="16200000">
                <a:off x="11380595" y="6199400"/>
                <a:ext cx="61632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</a:t>
                </a:r>
                <a:r>
                  <a:rPr lang="pl-PL" sz="800" dirty="0">
                    <a:solidFill>
                      <a:srgbClr val="005B7F"/>
                    </a:solidFill>
                    <a:latin typeface="HK Grotesk" pitchFamily="2" charset="77"/>
                  </a:rPr>
                  <a:t>a</a:t>
                </a:r>
                <a:r>
                  <a:rPr lang="x-none" sz="1000" dirty="0">
                    <a:solidFill>
                      <a:srgbClr val="005B7F"/>
                    </a:solidFill>
                    <a:latin typeface="HK Grotesk" pitchFamily="2" charset="77"/>
                  </a:rPr>
                  <a:t> 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7AC5AC0-86C4-F44B-9ADF-CFA6938890D0}"/>
                </a:ext>
              </a:extLst>
            </p:cNvPr>
            <p:cNvSpPr txBox="1"/>
            <p:nvPr/>
          </p:nvSpPr>
          <p:spPr>
            <a:xfrm rot="16200000">
              <a:off x="9769462" y="4295043"/>
              <a:ext cx="438797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700" dirty="0">
                  <a:hlinkClick r:id="rId4"/>
                </a:rPr>
                <a:t>https://pl.wikipedia.org/wiki/Walery_Rzewuski#/media/Plik:Walery_Rzewuski_(cropped).jpg</a:t>
              </a:r>
              <a:endParaRPr lang="pl-PL" sz="700" dirty="0">
                <a:latin typeface="HK Grotesk" pitchFamily="50" charset="-18"/>
              </a:endParaRPr>
            </a:p>
            <a:p>
              <a:r>
                <a:rPr lang="pl-PL" sz="700" dirty="0">
                  <a:hlinkClick r:id="rId5"/>
                </a:rPr>
                <a:t>https://pl.wikipedia.org/wiki/Aparat_studyjny#/media/Plik:Studijskifotoaparat.JPG</a:t>
              </a:r>
              <a:r>
                <a:rPr lang="pl-PL" sz="700" dirty="0"/>
                <a:t> </a:t>
              </a:r>
            </a:p>
            <a:p>
              <a:endParaRPr lang="pl-PL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537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0" ma:contentTypeDescription="Utwórz nowy dokument." ma:contentTypeScope="" ma:versionID="432305276645e7112f6f60b34b2d9dc2">
  <xsd:schema xmlns:xsd="http://www.w3.org/2001/XMLSchema" xmlns:xs="http://www.w3.org/2001/XMLSchema" xmlns:p="http://schemas.microsoft.com/office/2006/metadata/properties" xmlns:ns2="c83b6978-a91a-418b-9c71-6d668af4d789" targetNamespace="http://schemas.microsoft.com/office/2006/metadata/properties" ma:root="true" ma:fieldsID="9c5ad27d9eac1f61e3a79222796bb17e" ns2:_="">
    <xsd:import namespace="c83b6978-a91a-418b-9c71-6d668af4d7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50276C-E110-42E9-A5A4-146F35AD39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3b6978-a91a-418b-9c71-6d668af4d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95C7A3-73BF-4726-AEE1-E58926D0F25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70D8C7D-9CFE-4B9E-971F-C6BEC2D0B8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1370</Words>
  <Application>Microsoft Office PowerPoint</Application>
  <PresentationFormat>Panoramiczny</PresentationFormat>
  <Paragraphs>96</Paragraphs>
  <Slides>20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HK Grotesk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Zadanie domowe: Spróbuj uzasadnić pisemnie, dlaczego Władysława Gargula możemy zaliczyć w poczet  Wielkich z Małopolski. 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Piotr Koziarz | MCN Cogiteon</cp:lastModifiedBy>
  <cp:revision>112</cp:revision>
  <dcterms:created xsi:type="dcterms:W3CDTF">2021-08-08T20:07:43Z</dcterms:created>
  <dcterms:modified xsi:type="dcterms:W3CDTF">2021-10-15T07:44:04Z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