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5" r:id="rId14"/>
    <p:sldId id="283" r:id="rId15"/>
    <p:sldId id="284" r:id="rId16"/>
    <p:sldId id="266" r:id="rId17"/>
    <p:sldId id="267" r:id="rId18"/>
    <p:sldId id="268" r:id="rId19"/>
    <p:sldId id="269" r:id="rId20"/>
    <p:sldId id="275" r:id="rId21"/>
    <p:sldId id="270" r:id="rId22"/>
    <p:sldId id="271" r:id="rId23"/>
    <p:sldId id="272" r:id="rId24"/>
    <p:sldId id="273" r:id="rId25"/>
    <p:sldId id="285" r:id="rId26"/>
    <p:sldId id="286" r:id="rId27"/>
    <p:sldId id="287" r:id="rId28"/>
    <p:sldId id="288" r:id="rId29"/>
    <p:sldId id="289" r:id="rId30"/>
    <p:sldId id="290" r:id="rId31"/>
    <p:sldId id="279" r:id="rId32"/>
    <p:sldId id="291" r:id="rId3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85" userDrawn="1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pos="121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  <p:cmAuthor id="2" name="Andrzej Pruchlat | MCN Cogiteon" initials="AP|MC" lastIdx="2" clrIdx="1">
    <p:extLst>
      <p:ext uri="{19B8F6BF-5375-455C-9EA6-DF929625EA0E}">
        <p15:presenceInfo xmlns:p15="http://schemas.microsoft.com/office/powerpoint/2012/main" userId="S::Andrzej.Pruchlat@cogiteon.pl::254a46c7-ee73-42c9-8884-2e3e00f87f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B7F"/>
    <a:srgbClr val="E21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068C07-E011-4E26-8572-F55B49E39B59}" v="7" dt="2021-10-15T08:13:32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03" autoAdjust="0"/>
    <p:restoredTop sz="86390"/>
  </p:normalViewPr>
  <p:slideViewPr>
    <p:cSldViewPr snapToGrid="0" snapToObjects="1">
      <p:cViewPr varScale="1">
        <p:scale>
          <a:sx n="104" d="100"/>
          <a:sy n="104" d="100"/>
        </p:scale>
        <p:origin x="132" y="324"/>
      </p:cViewPr>
      <p:guideLst>
        <p:guide orient="horz" pos="4320"/>
        <p:guide pos="3885"/>
        <p:guide orient="horz" pos="4319"/>
        <p:guide pos="12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Koziarz | MCN Cogiteon" userId="a68ab03a-157c-4c43-a6bf-dc2d5f3f1ce9" providerId="ADAL" clId="{4C068C07-E011-4E26-8572-F55B49E39B59}"/>
    <pc:docChg chg="undo custSel modSld">
      <pc:chgData name="Piotr Koziarz | MCN Cogiteon" userId="a68ab03a-157c-4c43-a6bf-dc2d5f3f1ce9" providerId="ADAL" clId="{4C068C07-E011-4E26-8572-F55B49E39B59}" dt="2021-10-15T08:15:17.219" v="45" actId="1076"/>
      <pc:docMkLst>
        <pc:docMk/>
      </pc:docMkLst>
      <pc:sldChg chg="delCm">
        <pc:chgData name="Piotr Koziarz | MCN Cogiteon" userId="a68ab03a-157c-4c43-a6bf-dc2d5f3f1ce9" providerId="ADAL" clId="{4C068C07-E011-4E26-8572-F55B49E39B59}" dt="2021-10-15T08:13:59.208" v="39" actId="1592"/>
        <pc:sldMkLst>
          <pc:docMk/>
          <pc:sldMk cId="4150037316" sldId="256"/>
        </pc:sldMkLst>
      </pc:sldChg>
      <pc:sldChg chg="modSp mod">
        <pc:chgData name="Piotr Koziarz | MCN Cogiteon" userId="a68ab03a-157c-4c43-a6bf-dc2d5f3f1ce9" providerId="ADAL" clId="{4C068C07-E011-4E26-8572-F55B49E39B59}" dt="2021-10-15T08:14:13.669" v="41" actId="14100"/>
        <pc:sldMkLst>
          <pc:docMk/>
          <pc:sldMk cId="1691549275" sldId="259"/>
        </pc:sldMkLst>
        <pc:spChg chg="mod">
          <ac:chgData name="Piotr Koziarz | MCN Cogiteon" userId="a68ab03a-157c-4c43-a6bf-dc2d5f3f1ce9" providerId="ADAL" clId="{4C068C07-E011-4E26-8572-F55B49E39B59}" dt="2021-10-15T08:14:13.669" v="41" actId="14100"/>
          <ac:spMkLst>
            <pc:docMk/>
            <pc:sldMk cId="1691549275" sldId="259"/>
            <ac:spMk id="5" creationId="{00000000-0000-0000-0000-000000000000}"/>
          </ac:spMkLst>
        </pc:spChg>
      </pc:sldChg>
      <pc:sldChg chg="modSp mod">
        <pc:chgData name="Piotr Koziarz | MCN Cogiteon" userId="a68ab03a-157c-4c43-a6bf-dc2d5f3f1ce9" providerId="ADAL" clId="{4C068C07-E011-4E26-8572-F55B49E39B59}" dt="2021-10-15T08:15:17.219" v="45" actId="1076"/>
        <pc:sldMkLst>
          <pc:docMk/>
          <pc:sldMk cId="3350228704" sldId="261"/>
        </pc:sldMkLst>
        <pc:grpChg chg="mod ord">
          <ac:chgData name="Piotr Koziarz | MCN Cogiteon" userId="a68ab03a-157c-4c43-a6bf-dc2d5f3f1ce9" providerId="ADAL" clId="{4C068C07-E011-4E26-8572-F55B49E39B59}" dt="2021-10-15T08:15:04.754" v="43" actId="166"/>
          <ac:grpSpMkLst>
            <pc:docMk/>
            <pc:sldMk cId="3350228704" sldId="261"/>
            <ac:grpSpMk id="38" creationId="{00000000-0000-0000-0000-000000000000}"/>
          </ac:grpSpMkLst>
        </pc:grpChg>
        <pc:picChg chg="mod">
          <ac:chgData name="Piotr Koziarz | MCN Cogiteon" userId="a68ab03a-157c-4c43-a6bf-dc2d5f3f1ce9" providerId="ADAL" clId="{4C068C07-E011-4E26-8572-F55B49E39B59}" dt="2021-10-15T08:15:17.219" v="45" actId="1076"/>
          <ac:picMkLst>
            <pc:docMk/>
            <pc:sldMk cId="3350228704" sldId="261"/>
            <ac:picMk id="41" creationId="{E0AC3EC3-D931-408B-8CBD-83069F03C2A4}"/>
          </ac:picMkLst>
        </pc:picChg>
      </pc:sldChg>
      <pc:sldChg chg="addSp delSp modSp mod delAnim modAnim">
        <pc:chgData name="Piotr Koziarz | MCN Cogiteon" userId="a68ab03a-157c-4c43-a6bf-dc2d5f3f1ce9" providerId="ADAL" clId="{4C068C07-E011-4E26-8572-F55B49E39B59}" dt="2021-10-15T07:48:00.917" v="19" actId="1076"/>
        <pc:sldMkLst>
          <pc:docMk/>
          <pc:sldMk cId="1092290909" sldId="269"/>
        </pc:sldMkLst>
        <pc:spChg chg="del mod topLvl">
          <ac:chgData name="Piotr Koziarz | MCN Cogiteon" userId="a68ab03a-157c-4c43-a6bf-dc2d5f3f1ce9" providerId="ADAL" clId="{4C068C07-E011-4E26-8572-F55B49E39B59}" dt="2021-10-15T07:47:03.515" v="9" actId="478"/>
          <ac:spMkLst>
            <pc:docMk/>
            <pc:sldMk cId="1092290909" sldId="269"/>
            <ac:spMk id="23" creationId="{B1A046A2-D382-4E5B-9709-E8BC96373183}"/>
          </ac:spMkLst>
        </pc:spChg>
        <pc:spChg chg="mod">
          <ac:chgData name="Piotr Koziarz | MCN Cogiteon" userId="a68ab03a-157c-4c43-a6bf-dc2d5f3f1ce9" providerId="ADAL" clId="{4C068C07-E011-4E26-8572-F55B49E39B59}" dt="2021-10-15T07:46:02.985" v="6" actId="1076"/>
          <ac:spMkLst>
            <pc:docMk/>
            <pc:sldMk cId="1092290909" sldId="269"/>
            <ac:spMk id="24" creationId="{FE222F6E-1094-4F79-AF04-829F9425740A}"/>
          </ac:spMkLst>
        </pc:spChg>
        <pc:spChg chg="mod">
          <ac:chgData name="Piotr Koziarz | MCN Cogiteon" userId="a68ab03a-157c-4c43-a6bf-dc2d5f3f1ce9" providerId="ADAL" clId="{4C068C07-E011-4E26-8572-F55B49E39B59}" dt="2021-10-15T07:46:02.985" v="6" actId="1076"/>
          <ac:spMkLst>
            <pc:docMk/>
            <pc:sldMk cId="1092290909" sldId="269"/>
            <ac:spMk id="25" creationId="{11683D82-DB9A-420C-9FC1-803DA4266AE5}"/>
          </ac:spMkLst>
        </pc:spChg>
        <pc:spChg chg="add mod">
          <ac:chgData name="Piotr Koziarz | MCN Cogiteon" userId="a68ab03a-157c-4c43-a6bf-dc2d5f3f1ce9" providerId="ADAL" clId="{4C068C07-E011-4E26-8572-F55B49E39B59}" dt="2021-10-15T07:48:00.917" v="19" actId="1076"/>
          <ac:spMkLst>
            <pc:docMk/>
            <pc:sldMk cId="1092290909" sldId="269"/>
            <ac:spMk id="27" creationId="{9B2CE8A5-75F5-424C-B074-36C4568B20DB}"/>
          </ac:spMkLst>
        </pc:spChg>
        <pc:spChg chg="mod">
          <ac:chgData name="Piotr Koziarz | MCN Cogiteon" userId="a68ab03a-157c-4c43-a6bf-dc2d5f3f1ce9" providerId="ADAL" clId="{4C068C07-E011-4E26-8572-F55B49E39B59}" dt="2021-10-15T07:45:13.551" v="0" actId="1076"/>
          <ac:spMkLst>
            <pc:docMk/>
            <pc:sldMk cId="1092290909" sldId="269"/>
            <ac:spMk id="47" creationId="{CFC24A84-D11A-6E47-BC12-39C1A6D8A28C}"/>
          </ac:spMkLst>
        </pc:spChg>
        <pc:grpChg chg="add del mod">
          <ac:chgData name="Piotr Koziarz | MCN Cogiteon" userId="a68ab03a-157c-4c43-a6bf-dc2d5f3f1ce9" providerId="ADAL" clId="{4C068C07-E011-4E26-8572-F55B49E39B59}" dt="2021-10-15T07:47:03.515" v="9" actId="478"/>
          <ac:grpSpMkLst>
            <pc:docMk/>
            <pc:sldMk cId="1092290909" sldId="269"/>
            <ac:grpSpMk id="21" creationId="{E4418C56-10DD-44E2-8572-0F46CAEBF353}"/>
          </ac:grpSpMkLst>
        </pc:grpChg>
        <pc:grpChg chg="del mod topLvl">
          <ac:chgData name="Piotr Koziarz | MCN Cogiteon" userId="a68ab03a-157c-4c43-a6bf-dc2d5f3f1ce9" providerId="ADAL" clId="{4C068C07-E011-4E26-8572-F55B49E39B59}" dt="2021-10-15T07:47:05.082" v="10" actId="478"/>
          <ac:grpSpMkLst>
            <pc:docMk/>
            <pc:sldMk cId="1092290909" sldId="269"/>
            <ac:grpSpMk id="22" creationId="{408034D6-3238-4873-AD7C-3FD86B6F8403}"/>
          </ac:grpSpMkLst>
        </pc:grpChg>
        <pc:grpChg chg="mod">
          <ac:chgData name="Piotr Koziarz | MCN Cogiteon" userId="a68ab03a-157c-4c43-a6bf-dc2d5f3f1ce9" providerId="ADAL" clId="{4C068C07-E011-4E26-8572-F55B49E39B59}" dt="2021-10-15T07:48:00.917" v="19" actId="1076"/>
          <ac:grpSpMkLst>
            <pc:docMk/>
            <pc:sldMk cId="1092290909" sldId="269"/>
            <ac:grpSpMk id="44" creationId="{2283CA5E-43F2-7A4A-8AD8-F15A80A5BF79}"/>
          </ac:grpSpMkLst>
        </pc:grpChg>
      </pc:sldChg>
      <pc:sldChg chg="addSp delSp modSp mod modAnim delCm modCm">
        <pc:chgData name="Piotr Koziarz | MCN Cogiteon" userId="a68ab03a-157c-4c43-a6bf-dc2d5f3f1ce9" providerId="ADAL" clId="{4C068C07-E011-4E26-8572-F55B49E39B59}" dt="2021-10-15T08:13:37.841" v="38" actId="1076"/>
        <pc:sldMkLst>
          <pc:docMk/>
          <pc:sldMk cId="1305011172" sldId="290"/>
        </pc:sldMkLst>
        <pc:spChg chg="mod">
          <ac:chgData name="Piotr Koziarz | MCN Cogiteon" userId="a68ab03a-157c-4c43-a6bf-dc2d5f3f1ce9" providerId="ADAL" clId="{4C068C07-E011-4E26-8572-F55B49E39B59}" dt="2021-10-15T08:13:37.841" v="38" actId="1076"/>
          <ac:spMkLst>
            <pc:docMk/>
            <pc:sldMk cId="1305011172" sldId="290"/>
            <ac:spMk id="2" creationId="{00000000-0000-0000-0000-000000000000}"/>
          </ac:spMkLst>
        </pc:spChg>
        <pc:spChg chg="add del mod">
          <ac:chgData name="Piotr Koziarz | MCN Cogiteon" userId="a68ab03a-157c-4c43-a6bf-dc2d5f3f1ce9" providerId="ADAL" clId="{4C068C07-E011-4E26-8572-F55B49E39B59}" dt="2021-10-15T08:11:28.262" v="23" actId="478"/>
          <ac:spMkLst>
            <pc:docMk/>
            <pc:sldMk cId="1305011172" sldId="290"/>
            <ac:spMk id="14" creationId="{0DBC6613-F83E-4E92-AAED-52DBEB2A5D7D}"/>
          </ac:spMkLst>
        </pc:spChg>
        <pc:picChg chg="del">
          <ac:chgData name="Piotr Koziarz | MCN Cogiteon" userId="a68ab03a-157c-4c43-a6bf-dc2d5f3f1ce9" providerId="ADAL" clId="{4C068C07-E011-4E26-8572-F55B49E39B59}" dt="2021-10-15T08:12:15.225" v="26" actId="478"/>
          <ac:picMkLst>
            <pc:docMk/>
            <pc:sldMk cId="1305011172" sldId="290"/>
            <ac:picMk id="4" creationId="{C2DCEBA9-BC72-44CC-A643-4B94F9222559}"/>
          </ac:picMkLst>
        </pc:picChg>
        <pc:picChg chg="add mod">
          <ac:chgData name="Piotr Koziarz | MCN Cogiteon" userId="a68ab03a-157c-4c43-a6bf-dc2d5f3f1ce9" providerId="ADAL" clId="{4C068C07-E011-4E26-8572-F55B49E39B59}" dt="2021-10-15T08:12:31.863" v="32" actId="14100"/>
          <ac:picMkLst>
            <pc:docMk/>
            <pc:sldMk cId="1305011172" sldId="290"/>
            <ac:picMk id="6" creationId="{4574A672-FD22-40A0-BD98-AE79353ABE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63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polskieradio.pl/7/160/Artykul/2610737,III-Koncert-fortepianowy-Boreyko-powiedzialem-sobie-ze-musze-zagrac-ten-konce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opera.krakow.pl/zmarl-kazimierz-kord-nasz-dyrekt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Rdv7rsP0_w?start=456&amp;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polmic.pl/index.php?option=com_mwosoby&amp;id=801&amp;litera=15&amp;view=czlowiek&amp;Itemid=5&amp;lang=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braz 54">
            <a:extLst>
              <a:ext uri="{FF2B5EF4-FFF2-40B4-BE49-F238E27FC236}">
                <a16:creationId xmlns:a16="http://schemas.microsoft.com/office/drawing/2014/main" id="{0E07D3CD-0B41-45F1-88CA-C88A05191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" t="13141" r="-258" b="94"/>
          <a:stretch/>
        </p:blipFill>
        <p:spPr>
          <a:xfrm>
            <a:off x="1991683" y="574134"/>
            <a:ext cx="8460000" cy="5760000"/>
          </a:xfrm>
          <a:prstGeom prst="rect">
            <a:avLst/>
          </a:prstGeom>
        </p:spPr>
      </p:pic>
      <p:grpSp>
        <p:nvGrpSpPr>
          <p:cNvPr id="31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8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9239948" y="3934637"/>
            <a:ext cx="490137" cy="5042910"/>
            <a:chOff x="11565648" y="1230437"/>
            <a:chExt cx="490137" cy="547404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1791458"/>
              <a:ext cx="490137" cy="4912254"/>
              <a:chOff x="11565648" y="1791458"/>
              <a:chExt cx="490137" cy="491225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0" y="1791458"/>
                <a:ext cx="367025" cy="491225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9118965" y="3867430"/>
              <a:ext cx="5474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https://www.kursnamuzyke.pl/szkola-podstawowa/muzyka-w-4-6/instrumenty-muzyczne/podzial-instrumentow</a:t>
              </a:r>
            </a:p>
          </p:txBody>
        </p:sp>
      </p:grpSp>
      <p:sp>
        <p:nvSpPr>
          <p:cNvPr id="17" name="pole tekstowe 1">
            <a:extLst>
              <a:ext uri="{FF2B5EF4-FFF2-40B4-BE49-F238E27FC236}">
                <a16:creationId xmlns:a16="http://schemas.microsoft.com/office/drawing/2014/main" id="{379F053A-1DBB-8844-8245-CAA5DD89F91C}"/>
              </a:ext>
            </a:extLst>
          </p:cNvPr>
          <p:cNvSpPr txBox="1"/>
          <p:nvPr/>
        </p:nvSpPr>
        <p:spPr>
          <a:xfrm>
            <a:off x="4599000" y="256611"/>
            <a:ext cx="3481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</a:rPr>
              <a:t>Instrumenty muzyczne</a:t>
            </a:r>
            <a:endParaRPr lang="pl-PL" sz="2800" b="1" dirty="0">
              <a:solidFill>
                <a:srgbClr val="005B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A484CDCF-9093-41C5-85EC-EAFC571E0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43" b="-2304"/>
          <a:stretch/>
        </p:blipFill>
        <p:spPr>
          <a:xfrm>
            <a:off x="1935432" y="708517"/>
            <a:ext cx="8572500" cy="5976000"/>
          </a:xfrm>
          <a:prstGeom prst="rect">
            <a:avLst/>
          </a:prstGeom>
        </p:spPr>
      </p:pic>
      <p:grpSp>
        <p:nvGrpSpPr>
          <p:cNvPr id="31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8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4599000" y="256611"/>
            <a:ext cx="3481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</a:rPr>
              <a:t>Instrumenty muzyczne</a:t>
            </a:r>
            <a:endParaRPr lang="pl-PL" sz="2800" b="1" dirty="0">
              <a:solidFill>
                <a:srgbClr val="005B7F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9239948" y="3934637"/>
            <a:ext cx="490137" cy="5042910"/>
            <a:chOff x="11565648" y="1230437"/>
            <a:chExt cx="490137" cy="547404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1791458"/>
              <a:ext cx="490137" cy="4912254"/>
              <a:chOff x="11565648" y="1791458"/>
              <a:chExt cx="490137" cy="491225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0" y="1791458"/>
                <a:ext cx="367025" cy="491225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9118965" y="3867430"/>
              <a:ext cx="5474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https://www.kursnamuzyke.pl/szkola-podstawowa/muzyka-w-4-6/instrumenty-muzyczne/podzial-instrumentow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32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E9FA9324-AD73-4257-922E-07A5CCD83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74" b="-1834"/>
          <a:stretch/>
        </p:blipFill>
        <p:spPr>
          <a:xfrm>
            <a:off x="1991683" y="681226"/>
            <a:ext cx="7984735" cy="6012000"/>
          </a:xfrm>
          <a:prstGeom prst="rect">
            <a:avLst/>
          </a:prstGeom>
        </p:spPr>
      </p:pic>
      <p:grpSp>
        <p:nvGrpSpPr>
          <p:cNvPr id="31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8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4266371" y="322440"/>
            <a:ext cx="3481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</a:rPr>
              <a:t>Instrumenty muzyczne</a:t>
            </a:r>
            <a:endParaRPr lang="pl-PL" sz="2800" b="1" dirty="0">
              <a:solidFill>
                <a:srgbClr val="005B7F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9239948" y="3934637"/>
            <a:ext cx="490137" cy="5042910"/>
            <a:chOff x="11565648" y="1230437"/>
            <a:chExt cx="490137" cy="547404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1791458"/>
              <a:ext cx="490137" cy="4912254"/>
              <a:chOff x="11565648" y="1791458"/>
              <a:chExt cx="490137" cy="491225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0" y="1791458"/>
                <a:ext cx="367025" cy="491225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9118965" y="3867430"/>
              <a:ext cx="5474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https://www.kursnamuzyke.pl/szkola-podstawowa/muzyka-w-4-6/instrumenty-muzyczne/podzial-instrumentow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436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C0EEB4AF-5BF5-0F40-BB00-F87DFC7A478A}"/>
              </a:ext>
            </a:extLst>
          </p:cNvPr>
          <p:cNvGrpSpPr/>
          <p:nvPr/>
        </p:nvGrpSpPr>
        <p:grpSpPr>
          <a:xfrm rot="5400000">
            <a:off x="8600251" y="3533870"/>
            <a:ext cx="520805" cy="5797908"/>
            <a:chOff x="11565648" y="410890"/>
            <a:chExt cx="520805" cy="629358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B2AC8A-285F-2E45-972E-E1C0BAAB5A24}"/>
                </a:ext>
              </a:extLst>
            </p:cNvPr>
            <p:cNvGrpSpPr/>
            <p:nvPr/>
          </p:nvGrpSpPr>
          <p:grpSpPr>
            <a:xfrm>
              <a:off x="11565648" y="410890"/>
              <a:ext cx="520805" cy="6292821"/>
              <a:chOff x="11565648" y="410890"/>
              <a:chExt cx="520805" cy="6292821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8F78085-AFB0-4C4B-989A-4F899FFC8254}"/>
                  </a:ext>
                </a:extLst>
              </p:cNvPr>
              <p:cNvSpPr/>
              <p:nvPr/>
            </p:nvSpPr>
            <p:spPr>
              <a:xfrm>
                <a:off x="11688764" y="410890"/>
                <a:ext cx="397689" cy="629282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F9DF78-5655-6849-81F6-FB3A178128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DED46B-6A7F-4044-8F36-2F7C9A22C079}"/>
                </a:ext>
              </a:extLst>
            </p:cNvPr>
            <p:cNvSpPr txBox="1"/>
            <p:nvPr/>
          </p:nvSpPr>
          <p:spPr>
            <a:xfrm rot="16200000">
              <a:off x="8853206" y="3501897"/>
              <a:ext cx="6097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hlinkClick r:id="rId2"/>
                </a:rPr>
                <a:t>https://www.polskieradio.pl/7/160/Artykul/2610737,III-Koncert-fortepianowy-Boreyko-powiedzialem-sobie-ze-musze-zagrac-ten-koncert</a:t>
              </a:r>
              <a:endParaRPr lang="pl-PL" sz="700" dirty="0"/>
            </a:p>
            <a:p>
              <a:r>
                <a:rPr lang="pl-PL" sz="700" dirty="0"/>
                <a:t>https://pl.wikipedia.org/wiki/Klawikord </a:t>
              </a:r>
              <a:endParaRPr lang="pl-PL" sz="700" dirty="0">
                <a:latin typeface="HK Grotesk" pitchFamily="50" charset="-18"/>
              </a:endParaRPr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307187" y="1434449"/>
            <a:ext cx="11709466" cy="3559925"/>
            <a:chOff x="307187" y="1434449"/>
            <a:chExt cx="11709466" cy="3559925"/>
          </a:xfrm>
        </p:grpSpPr>
        <p:grpSp>
          <p:nvGrpSpPr>
            <p:cNvPr id="6" name="Grupa 5"/>
            <p:cNvGrpSpPr/>
            <p:nvPr/>
          </p:nvGrpSpPr>
          <p:grpSpPr>
            <a:xfrm>
              <a:off x="307187" y="1439557"/>
              <a:ext cx="11709466" cy="3554817"/>
              <a:chOff x="307187" y="1439557"/>
              <a:chExt cx="11709466" cy="3554817"/>
            </a:xfrm>
          </p:grpSpPr>
          <p:pic>
            <p:nvPicPr>
              <p:cNvPr id="52" name="Obraz 51">
                <a:extLst>
                  <a:ext uri="{FF2B5EF4-FFF2-40B4-BE49-F238E27FC236}">
                    <a16:creationId xmlns:a16="http://schemas.microsoft.com/office/drawing/2014/main" id="{F815ED1A-BC45-4DE1-B299-40476B2B0F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462" b="672"/>
              <a:stretch/>
            </p:blipFill>
            <p:spPr>
              <a:xfrm>
                <a:off x="307187" y="1461266"/>
                <a:ext cx="5246162" cy="3528000"/>
              </a:xfrm>
              <a:prstGeom prst="rect">
                <a:avLst/>
              </a:prstGeom>
              <a:solidFill>
                <a:srgbClr val="005B7F"/>
              </a:solidFill>
            </p:spPr>
          </p:pic>
          <p:pic>
            <p:nvPicPr>
              <p:cNvPr id="53" name="Obraz 52">
                <a:extLst>
                  <a:ext uri="{FF2B5EF4-FFF2-40B4-BE49-F238E27FC236}">
                    <a16:creationId xmlns:a16="http://schemas.microsoft.com/office/drawing/2014/main" id="{D475DE33-BFB8-43F0-A16E-E79D97557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53349" y="1439557"/>
                <a:ext cx="6463304" cy="3554817"/>
              </a:xfrm>
              <a:prstGeom prst="rect">
                <a:avLst/>
              </a:prstGeom>
              <a:solidFill>
                <a:srgbClr val="005B7F"/>
              </a:solidFill>
            </p:spPr>
          </p:pic>
        </p:grpSp>
        <p:sp>
          <p:nvSpPr>
            <p:cNvPr id="2" name="Prostokąt 1"/>
            <p:cNvSpPr/>
            <p:nvPr/>
          </p:nvSpPr>
          <p:spPr>
            <a:xfrm>
              <a:off x="307187" y="1434449"/>
              <a:ext cx="11709466" cy="3554817"/>
            </a:xfrm>
            <a:prstGeom prst="rect">
              <a:avLst/>
            </a:prstGeom>
            <a:noFill/>
            <a:ln w="19050">
              <a:solidFill>
                <a:srgbClr val="005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8" name="Prostokąt 7"/>
          <p:cNvSpPr/>
          <p:nvPr/>
        </p:nvSpPr>
        <p:spPr>
          <a:xfrm>
            <a:off x="314654" y="233939"/>
            <a:ext cx="11530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Ukochany instrument Władysławy Markiewiczówny to </a:t>
            </a:r>
            <a:r>
              <a:rPr lang="pl-PL" b="1" dirty="0">
                <a:solidFill>
                  <a:srgbClr val="005B7F"/>
                </a:solidFill>
              </a:rPr>
              <a:t>fortepian</a:t>
            </a:r>
            <a:r>
              <a:rPr lang="pl-PL" dirty="0">
                <a:solidFill>
                  <a:srgbClr val="005B7F"/>
                </a:solidFill>
              </a:rPr>
              <a:t>.</a:t>
            </a:r>
          </a:p>
          <a:p>
            <a:r>
              <a:rPr lang="pl-PL" dirty="0">
                <a:solidFill>
                  <a:srgbClr val="005B7F"/>
                </a:solidFill>
              </a:rPr>
              <a:t>Jego nazwa pojawiła się pod koniec XVI w., ale wówczas był to raczej </a:t>
            </a:r>
            <a:r>
              <a:rPr lang="pl-PL" b="1" dirty="0" err="1">
                <a:solidFill>
                  <a:srgbClr val="005B7F"/>
                </a:solidFill>
              </a:rPr>
              <a:t>klawikort</a:t>
            </a:r>
            <a:r>
              <a:rPr lang="pl-PL" dirty="0">
                <a:solidFill>
                  <a:srgbClr val="005B7F"/>
                </a:solidFill>
              </a:rPr>
              <a:t>. Za datę powstania pierwszego fortepianu podaje się </a:t>
            </a:r>
            <a:r>
              <a:rPr lang="pl-PL" b="1" dirty="0">
                <a:solidFill>
                  <a:srgbClr val="005B7F"/>
                </a:solidFill>
              </a:rPr>
              <a:t>1711 rok</a:t>
            </a:r>
            <a:r>
              <a:rPr lang="pl-PL" dirty="0">
                <a:solidFill>
                  <a:srgbClr val="005B7F"/>
                </a:solidFill>
              </a:rPr>
              <a:t>, a jego twórcą był </a:t>
            </a:r>
            <a:r>
              <a:rPr lang="pl-PL" b="1" dirty="0">
                <a:solidFill>
                  <a:srgbClr val="005B7F"/>
                </a:solidFill>
              </a:rPr>
              <a:t>Bartolomeo </a:t>
            </a:r>
            <a:r>
              <a:rPr lang="pl-PL" b="1" dirty="0" err="1">
                <a:solidFill>
                  <a:srgbClr val="005B7F"/>
                </a:solidFill>
              </a:rPr>
              <a:t>Cristofori</a:t>
            </a:r>
            <a:r>
              <a:rPr lang="pl-PL" dirty="0">
                <a:solidFill>
                  <a:srgbClr val="005B7F"/>
                </a:solidFill>
              </a:rPr>
              <a:t>.</a:t>
            </a:r>
          </a:p>
        </p:txBody>
      </p:sp>
      <p:grpSp>
        <p:nvGrpSpPr>
          <p:cNvPr id="31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8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54" name="Prostokąt 53"/>
          <p:cNvSpPr/>
          <p:nvPr/>
        </p:nvSpPr>
        <p:spPr>
          <a:xfrm>
            <a:off x="1815061" y="4606612"/>
            <a:ext cx="257484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rgbClr val="005B7F"/>
                </a:solidFill>
              </a:rPr>
              <a:t>KLAWIKORD</a:t>
            </a:r>
            <a:endParaRPr lang="pl-PL" sz="1200" dirty="0">
              <a:solidFill>
                <a:srgbClr val="005B7F"/>
              </a:solidFill>
              <a:latin typeface="HK Grotesk" pitchFamily="50" charset="-18"/>
            </a:endParaRPr>
          </a:p>
        </p:txBody>
      </p:sp>
      <p:sp>
        <p:nvSpPr>
          <p:cNvPr id="55" name="Prostokąt 54"/>
          <p:cNvSpPr/>
          <p:nvPr/>
        </p:nvSpPr>
        <p:spPr>
          <a:xfrm>
            <a:off x="7474688" y="4607969"/>
            <a:ext cx="296648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rgbClr val="005B7F"/>
                </a:solidFill>
              </a:rPr>
              <a:t>FORTEPIAN</a:t>
            </a:r>
            <a:endParaRPr lang="pl-PL" sz="1200" dirty="0">
              <a:solidFill>
                <a:srgbClr val="005B7F"/>
              </a:solidFill>
              <a:latin typeface="HK Grotesk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297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CE95662-7935-F44F-A26F-E7634739F29A}"/>
              </a:ext>
            </a:extLst>
          </p:cNvPr>
          <p:cNvGrpSpPr/>
          <p:nvPr/>
        </p:nvGrpSpPr>
        <p:grpSpPr>
          <a:xfrm rot="5400000">
            <a:off x="8670271" y="3302144"/>
            <a:ext cx="456176" cy="5891843"/>
            <a:chOff x="11565648" y="308922"/>
            <a:chExt cx="456176" cy="639555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6E79CDB-2401-9A4D-8CCF-CF17E5B3BD97}"/>
                </a:ext>
              </a:extLst>
            </p:cNvPr>
            <p:cNvGrpSpPr/>
            <p:nvPr/>
          </p:nvGrpSpPr>
          <p:grpSpPr>
            <a:xfrm>
              <a:off x="11565648" y="561748"/>
              <a:ext cx="456176" cy="6141963"/>
              <a:chOff x="11565648" y="561748"/>
              <a:chExt cx="456176" cy="614196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930FFD-CC85-E145-A83B-27169B9E14FC}"/>
                  </a:ext>
                </a:extLst>
              </p:cNvPr>
              <p:cNvSpPr/>
              <p:nvPr/>
            </p:nvSpPr>
            <p:spPr>
              <a:xfrm>
                <a:off x="11688760" y="561748"/>
                <a:ext cx="333064" cy="6141963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041B74-FDDF-A940-9EC8-E06B3477566A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17EA226-B2DE-F642-92D8-4C528BE3E561}"/>
                </a:ext>
              </a:extLst>
            </p:cNvPr>
            <p:cNvSpPr txBox="1"/>
            <p:nvPr/>
          </p:nvSpPr>
          <p:spPr>
            <a:xfrm rot="16200000">
              <a:off x="8650258" y="3406671"/>
              <a:ext cx="639555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Autorstwa </a:t>
              </a:r>
              <a:r>
                <a:rPr lang="pl-PL" sz="700" dirty="0" err="1"/>
                <a:t>Gryffindor</a:t>
              </a:r>
              <a:r>
                <a:rPr lang="pl-PL" sz="700" dirty="0"/>
                <a:t> - Praca własna, CC BY-SA 3.0, https://commons.wikimedia.org/w/index.php?curid=10298468</a:t>
              </a:r>
            </a:p>
          </p:txBody>
        </p:sp>
      </p:grpSp>
      <p:grpSp>
        <p:nvGrpSpPr>
          <p:cNvPr id="30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2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41" name="Obraz 40">
            <a:extLst>
              <a:ext uri="{FF2B5EF4-FFF2-40B4-BE49-F238E27FC236}">
                <a16:creationId xmlns:a16="http://schemas.microsoft.com/office/drawing/2014/main" id="{A1C28BC6-466F-4BB2-B01C-C08F96187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72670" y="932976"/>
            <a:ext cx="4338698" cy="47725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04656" y="702324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pl-PL" dirty="0">
                <a:solidFill>
                  <a:srgbClr val="005B7F"/>
                </a:solidFill>
                <a:latin typeface="Trebuchet MS" panose="020B0603020202020204"/>
              </a:rPr>
              <a:t>Fortepian wydaje dźwięk przez uderzenie klawisza, ten zaś powoduje uderzenie strun przez młoteczek. Jest więc instrumentem klawiszowym, strunowym </a:t>
            </a:r>
            <a:br>
              <a:rPr lang="pl-PL" dirty="0">
                <a:solidFill>
                  <a:srgbClr val="005B7F"/>
                </a:solidFill>
                <a:latin typeface="Trebuchet MS" panose="020B0603020202020204"/>
              </a:rPr>
            </a:br>
            <a:r>
              <a:rPr lang="pl-PL" dirty="0">
                <a:solidFill>
                  <a:srgbClr val="005B7F"/>
                </a:solidFill>
                <a:latin typeface="Trebuchet MS" panose="020B0603020202020204"/>
              </a:rPr>
              <a:t>i młoteczkowym.</a:t>
            </a:r>
          </a:p>
        </p:txBody>
      </p:sp>
      <p:sp>
        <p:nvSpPr>
          <p:cNvPr id="3" name="Prostokąt 2"/>
          <p:cNvSpPr/>
          <p:nvPr/>
        </p:nvSpPr>
        <p:spPr>
          <a:xfrm>
            <a:off x="804656" y="19581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Trebuchet MS" panose="020B0603020202020204" pitchFamily="34" charset="0"/>
              </a:rPr>
              <a:t>Struny wydają dźwięki poprzez swoje drgania.</a:t>
            </a:r>
          </a:p>
        </p:txBody>
      </p:sp>
    </p:spTree>
    <p:extLst>
      <p:ext uri="{BB962C8B-B14F-4D97-AF65-F5344CB8AC3E}">
        <p14:creationId xmlns:p14="http://schemas.microsoft.com/office/powerpoint/2010/main" val="16846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22564B1-3914-FF45-9AD8-940C0D0A44FD}"/>
              </a:ext>
            </a:extLst>
          </p:cNvPr>
          <p:cNvGrpSpPr/>
          <p:nvPr/>
        </p:nvGrpSpPr>
        <p:grpSpPr>
          <a:xfrm rot="5400000">
            <a:off x="9899818" y="4991862"/>
            <a:ext cx="403284" cy="2898621"/>
            <a:chOff x="11565648" y="3895221"/>
            <a:chExt cx="403284" cy="280925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893565-12F6-C649-A8D0-20F629AF361B}"/>
                </a:ext>
              </a:extLst>
            </p:cNvPr>
            <p:cNvGrpSpPr/>
            <p:nvPr/>
          </p:nvGrpSpPr>
          <p:grpSpPr>
            <a:xfrm>
              <a:off x="11565648" y="3895222"/>
              <a:ext cx="403284" cy="2808490"/>
              <a:chOff x="11565648" y="3895222"/>
              <a:chExt cx="403284" cy="280849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B95746-90DC-424B-BD3E-A4CFA49CAE82}"/>
                  </a:ext>
                </a:extLst>
              </p:cNvPr>
              <p:cNvSpPr/>
              <p:nvPr/>
            </p:nvSpPr>
            <p:spPr>
              <a:xfrm>
                <a:off x="11688763" y="3895222"/>
                <a:ext cx="280169" cy="2808490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141BA3-BF5E-DD40-867B-DACE5877817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B64172-0C3E-7040-BC63-5C480689E5F4}"/>
                </a:ext>
              </a:extLst>
            </p:cNvPr>
            <p:cNvSpPr txBox="1"/>
            <p:nvPr/>
          </p:nvSpPr>
          <p:spPr>
            <a:xfrm rot="16200000">
              <a:off x="10443414" y="5199820"/>
              <a:ext cx="280925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https://ank.gov.pl/wp-content/uploads/2020/10/3-1.jpg</a:t>
              </a:r>
            </a:p>
          </p:txBody>
        </p:sp>
      </p:grpSp>
      <p:grpSp>
        <p:nvGrpSpPr>
          <p:cNvPr id="30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2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41" name="Obraz 40">
            <a:extLst>
              <a:ext uri="{FF2B5EF4-FFF2-40B4-BE49-F238E27FC236}">
                <a16:creationId xmlns:a16="http://schemas.microsoft.com/office/drawing/2014/main" id="{16150569-ED68-49EB-98C5-951498A49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371" y="536214"/>
            <a:ext cx="7515688" cy="5338349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26066" y="808924"/>
            <a:ext cx="3724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W latach 1915-20 Markiewiczówna uczyła się gry w klasie fortepianu Konserwatorium Towarzystwa Muzycznego w Krakowie.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49214" y="2722786"/>
            <a:ext cx="347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W 1922 r. wyjechała do Berlina, aby kontynuować studia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z zakresu gry na fortepianie pod kierunkiem Bruno </a:t>
            </a:r>
            <a:r>
              <a:rPr lang="pl-PL" dirty="0" err="1">
                <a:solidFill>
                  <a:srgbClr val="005B7F"/>
                </a:solidFill>
              </a:rPr>
              <a:t>Eisnera</a:t>
            </a:r>
            <a:r>
              <a:rPr lang="pl-PL" dirty="0">
                <a:solidFill>
                  <a:srgbClr val="005B7F"/>
                </a:solidFill>
              </a:rPr>
              <a:t>.</a:t>
            </a:r>
          </a:p>
        </p:txBody>
      </p:sp>
      <p:sp>
        <p:nvSpPr>
          <p:cNvPr id="42" name="Prostokąt 41"/>
          <p:cNvSpPr/>
          <p:nvPr/>
        </p:nvSpPr>
        <p:spPr>
          <a:xfrm>
            <a:off x="4890347" y="5750853"/>
            <a:ext cx="647585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005B7F"/>
                </a:solidFill>
              </a:rPr>
              <a:t>Na zdjęciu budynek Konserwatorium w czasach studiów Makiewiczówny. </a:t>
            </a:r>
            <a:br>
              <a:rPr lang="pl-PL" sz="1200" dirty="0">
                <a:solidFill>
                  <a:srgbClr val="005B7F"/>
                </a:solidFill>
              </a:rPr>
            </a:br>
            <a:r>
              <a:rPr lang="pl-PL" sz="1200" dirty="0">
                <a:solidFill>
                  <a:srgbClr val="005B7F"/>
                </a:solidFill>
              </a:rPr>
              <a:t>Obecnie budynek należy do Teatru Starego w Krakowie </a:t>
            </a:r>
            <a:endParaRPr lang="pl-PL" sz="1200" dirty="0">
              <a:solidFill>
                <a:srgbClr val="005B7F"/>
              </a:solidFill>
              <a:latin typeface="HK Grotesk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764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283CA5E-43F2-7A4A-8AD8-F15A80A5BF79}"/>
              </a:ext>
            </a:extLst>
          </p:cNvPr>
          <p:cNvGrpSpPr/>
          <p:nvPr/>
        </p:nvGrpSpPr>
        <p:grpSpPr>
          <a:xfrm rot="5400000">
            <a:off x="7986060" y="2702840"/>
            <a:ext cx="816737" cy="7014860"/>
            <a:chOff x="11565648" y="-843550"/>
            <a:chExt cx="402093" cy="754803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E8F60DD-E208-DB4A-AF40-49D21C6F264B}"/>
                </a:ext>
              </a:extLst>
            </p:cNvPr>
            <p:cNvGrpSpPr/>
            <p:nvPr/>
          </p:nvGrpSpPr>
          <p:grpSpPr>
            <a:xfrm>
              <a:off x="11565648" y="-658607"/>
              <a:ext cx="402093" cy="7351053"/>
              <a:chOff x="11565648" y="-658607"/>
              <a:chExt cx="402093" cy="735105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FC24A84-D11A-6E47-BC12-39C1A6D8A28C}"/>
                  </a:ext>
                </a:extLst>
              </p:cNvPr>
              <p:cNvSpPr/>
              <p:nvPr/>
            </p:nvSpPr>
            <p:spPr>
              <a:xfrm>
                <a:off x="11655999" y="-658607"/>
                <a:ext cx="311742" cy="7351053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568D2A-C1D1-B348-B597-999E7197E2C7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E9BE25-6E95-4F4D-BDD1-6401ABEFF4F3}"/>
                </a:ext>
              </a:extLst>
            </p:cNvPr>
            <p:cNvSpPr txBox="1"/>
            <p:nvPr/>
          </p:nvSpPr>
          <p:spPr>
            <a:xfrm rot="16200000">
              <a:off x="8074029" y="2830437"/>
              <a:ext cx="75480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https://pl.wikipedia.org/wiki/W%C5%82adys%C5%82aw_%C5%BBele%C5%84ski#/media/Plik:Malczewski_W%C5%82adys%C5%82aw_%C5%BBele%C5%84ski.jpg</a:t>
              </a:r>
              <a:endParaRPr lang="pl-PL" sz="700" dirty="0">
                <a:latin typeface="HK Grotesk" pitchFamily="50" charset="-18"/>
              </a:endParaRPr>
            </a:p>
          </p:txBody>
        </p:sp>
      </p:grpSp>
      <p:grpSp>
        <p:nvGrpSpPr>
          <p:cNvPr id="35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6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6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7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8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9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78" name="Obraz 77">
            <a:extLst>
              <a:ext uri="{FF2B5EF4-FFF2-40B4-BE49-F238E27FC236}">
                <a16:creationId xmlns:a16="http://schemas.microsoft.com/office/drawing/2014/main" id="{D66E79DF-5650-40F1-94B2-CADB2F81F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56" y="395777"/>
            <a:ext cx="3831735" cy="4740522"/>
          </a:xfrm>
          <a:prstGeom prst="rect">
            <a:avLst/>
          </a:prstGeom>
          <a:ln w="57150"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84" y="516847"/>
            <a:ext cx="4178380" cy="541740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4693297" y="528055"/>
            <a:ext cx="29123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Na koncercie dyplomowym zagrała między innymi utwór wybitnego kompozytora polskiego </a:t>
            </a:r>
            <a:r>
              <a:rPr lang="pl-PL" b="1" dirty="0">
                <a:solidFill>
                  <a:srgbClr val="005B7F"/>
                </a:solidFill>
              </a:rPr>
              <a:t>Władysława Żeleńskiego</a:t>
            </a:r>
            <a:r>
              <a:rPr lang="pl-PL" dirty="0">
                <a:solidFill>
                  <a:srgbClr val="005B7F"/>
                </a:solidFill>
              </a:rPr>
              <a:t>. Autor był na tym koncercie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i zaakceptował interpretację.</a:t>
            </a:r>
          </a:p>
        </p:txBody>
      </p:sp>
      <p:grpSp>
        <p:nvGrpSpPr>
          <p:cNvPr id="79" name="Grupa 78"/>
          <p:cNvGrpSpPr/>
          <p:nvPr/>
        </p:nvGrpSpPr>
        <p:grpSpPr>
          <a:xfrm rot="10800000">
            <a:off x="4742120" y="4566996"/>
            <a:ext cx="2277789" cy="543556"/>
            <a:chOff x="1946693" y="4506488"/>
            <a:chExt cx="2124763" cy="556980"/>
          </a:xfrm>
        </p:grpSpPr>
        <p:sp>
          <p:nvSpPr>
            <p:cNvPr id="80" name="Pięciokąt 79"/>
            <p:cNvSpPr/>
            <p:nvPr/>
          </p:nvSpPr>
          <p:spPr>
            <a:xfrm>
              <a:off x="1946695" y="4519410"/>
              <a:ext cx="2124761" cy="544058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/>
            <p:cNvSpPr/>
            <p:nvPr/>
          </p:nvSpPr>
          <p:spPr>
            <a:xfrm rot="10800000">
              <a:off x="1946693" y="4506488"/>
              <a:ext cx="1864449" cy="536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b="1" dirty="0">
                  <a:solidFill>
                    <a:srgbClr val="005B7F"/>
                  </a:solidFill>
                </a:rPr>
                <a:t>Władysław Żeleński, </a:t>
              </a:r>
            </a:p>
            <a:p>
              <a:r>
                <a:rPr lang="pl-PL" sz="1400" dirty="0" err="1">
                  <a:solidFill>
                    <a:srgbClr val="005B7F"/>
                  </a:solidFill>
                </a:rPr>
                <a:t>mal</a:t>
              </a:r>
              <a:r>
                <a:rPr lang="pl-PL" sz="1400" dirty="0">
                  <a:solidFill>
                    <a:srgbClr val="005B7F"/>
                  </a:solidFill>
                </a:rPr>
                <a:t>. J. Malczewski </a:t>
              </a:r>
            </a:p>
          </p:txBody>
        </p:sp>
      </p:grp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B2CE8A5-75F5-424C-B074-36C4568B20DB}"/>
              </a:ext>
            </a:extLst>
          </p:cNvPr>
          <p:cNvSpPr txBox="1"/>
          <p:nvPr/>
        </p:nvSpPr>
        <p:spPr>
          <a:xfrm>
            <a:off x="4886999" y="6343993"/>
            <a:ext cx="6858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/>
              <a:t>I. </a:t>
            </a:r>
            <a:r>
              <a:rPr lang="pl-PL" sz="700" dirty="0" err="1"/>
              <a:t>Bias</a:t>
            </a:r>
            <a:r>
              <a:rPr lang="pl-PL" sz="700" dirty="0"/>
              <a:t>, M. Bieda, </a:t>
            </a:r>
            <a:r>
              <a:rPr lang="pl-PL" sz="700" i="1" dirty="0"/>
              <a:t>W. Markiewiczówna. Kompozytorka, pianistka, pedagog, </a:t>
            </a:r>
            <a:r>
              <a:rPr lang="pl-PL" sz="700" dirty="0"/>
              <a:t>Katowice 2000</a:t>
            </a:r>
          </a:p>
        </p:txBody>
      </p:sp>
    </p:spTree>
    <p:extLst>
      <p:ext uri="{BB962C8B-B14F-4D97-AF65-F5344CB8AC3E}">
        <p14:creationId xmlns:p14="http://schemas.microsoft.com/office/powerpoint/2010/main" val="109229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46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47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8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54" name="Obraz 53" descr="Obraz zawierający wewnątrz, biały, ubrania&#10;&#10;Opis wygenerowany automatycznie">
            <a:extLst>
              <a:ext uri="{FF2B5EF4-FFF2-40B4-BE49-F238E27FC236}">
                <a16:creationId xmlns:a16="http://schemas.microsoft.com/office/drawing/2014/main" id="{AC4EDA71-31CB-4C2C-BE52-F06428F04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77" y="211502"/>
            <a:ext cx="4479464" cy="6434996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957878" y="229671"/>
            <a:ext cx="620846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Podczas studiów zaczęła odnosić sukcesy koncertując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w Polsce i poza jej granicami. </a:t>
            </a:r>
          </a:p>
          <a:p>
            <a:endParaRPr lang="pl-PL" b="1" dirty="0">
              <a:solidFill>
                <a:srgbClr val="005B7F"/>
              </a:solidFill>
            </a:endParaRPr>
          </a:p>
          <a:p>
            <a:r>
              <a:rPr lang="pl-PL" dirty="0">
                <a:solidFill>
                  <a:srgbClr val="005B7F"/>
                </a:solidFill>
              </a:rPr>
              <a:t>W skład jej repertuaru wchodziły dzieła takich kompozytorów jak m.in.: </a:t>
            </a:r>
          </a:p>
          <a:p>
            <a:r>
              <a:rPr lang="pl-PL" sz="1600" dirty="0">
                <a:solidFill>
                  <a:srgbClr val="005B7F"/>
                </a:solidFill>
              </a:rPr>
              <a:t>Jan Sebastian Bach, </a:t>
            </a:r>
            <a:br>
              <a:rPr lang="pl-PL" sz="1600" dirty="0">
                <a:solidFill>
                  <a:srgbClr val="005B7F"/>
                </a:solidFill>
              </a:rPr>
            </a:br>
            <a:r>
              <a:rPr lang="pl-PL" sz="1600" dirty="0">
                <a:solidFill>
                  <a:srgbClr val="005B7F"/>
                </a:solidFill>
              </a:rPr>
              <a:t>Ludwig van Beethoven, </a:t>
            </a:r>
            <a:br>
              <a:rPr lang="pl-PL" sz="1600" dirty="0">
                <a:solidFill>
                  <a:srgbClr val="005B7F"/>
                </a:solidFill>
              </a:rPr>
            </a:br>
            <a:r>
              <a:rPr lang="pl-PL" sz="1600" dirty="0">
                <a:solidFill>
                  <a:srgbClr val="005B7F"/>
                </a:solidFill>
              </a:rPr>
              <a:t>Fryderyk Chopin, </a:t>
            </a:r>
            <a:br>
              <a:rPr lang="pl-PL" sz="1600" dirty="0">
                <a:solidFill>
                  <a:srgbClr val="005B7F"/>
                </a:solidFill>
              </a:rPr>
            </a:br>
            <a:r>
              <a:rPr lang="pl-PL" sz="1600" dirty="0">
                <a:solidFill>
                  <a:srgbClr val="005B7F"/>
                </a:solidFill>
              </a:rPr>
              <a:t>Robert Schumann, </a:t>
            </a:r>
            <a:br>
              <a:rPr lang="pl-PL" sz="1600" dirty="0">
                <a:solidFill>
                  <a:srgbClr val="005B7F"/>
                </a:solidFill>
              </a:rPr>
            </a:br>
            <a:r>
              <a:rPr lang="pl-PL" sz="1600" dirty="0">
                <a:solidFill>
                  <a:srgbClr val="005B7F"/>
                </a:solidFill>
              </a:rPr>
              <a:t>Claude Debussy, </a:t>
            </a:r>
            <a:br>
              <a:rPr lang="pl-PL" sz="1600" dirty="0">
                <a:solidFill>
                  <a:srgbClr val="005B7F"/>
                </a:solidFill>
              </a:rPr>
            </a:br>
            <a:r>
              <a:rPr lang="pl-PL" sz="1600" dirty="0">
                <a:solidFill>
                  <a:srgbClr val="005B7F"/>
                </a:solidFill>
              </a:rPr>
              <a:t>Arnold </a:t>
            </a:r>
            <a:r>
              <a:rPr lang="pl-PL" sz="1600" dirty="0" err="1">
                <a:solidFill>
                  <a:srgbClr val="005B7F"/>
                </a:solidFill>
              </a:rPr>
              <a:t>Schönberg</a:t>
            </a:r>
            <a:r>
              <a:rPr lang="pl-PL" sz="1600" dirty="0">
                <a:solidFill>
                  <a:srgbClr val="005B7F"/>
                </a:solidFill>
              </a:rPr>
              <a:t>, </a:t>
            </a:r>
            <a:br>
              <a:rPr lang="pl-PL" sz="1600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promowała też takich rodaków jak: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sz="1600" dirty="0">
                <a:solidFill>
                  <a:srgbClr val="005B7F"/>
                </a:solidFill>
              </a:rPr>
              <a:t>Karol Szymanowski, </a:t>
            </a:r>
            <a:br>
              <a:rPr lang="pl-PL" sz="1600" dirty="0">
                <a:solidFill>
                  <a:srgbClr val="005B7F"/>
                </a:solidFill>
              </a:rPr>
            </a:br>
            <a:r>
              <a:rPr lang="pl-PL" sz="1600" dirty="0">
                <a:solidFill>
                  <a:srgbClr val="005B7F"/>
                </a:solidFill>
              </a:rPr>
              <a:t>Maurycy Moszkowski, </a:t>
            </a:r>
            <a:br>
              <a:rPr lang="pl-PL" sz="1600" dirty="0">
                <a:solidFill>
                  <a:srgbClr val="005B7F"/>
                </a:solidFill>
              </a:rPr>
            </a:br>
            <a:r>
              <a:rPr lang="pl-PL" sz="1600" dirty="0">
                <a:solidFill>
                  <a:srgbClr val="005B7F"/>
                </a:solidFill>
              </a:rPr>
              <a:t>Zygmunt Noskowski, </a:t>
            </a:r>
            <a:br>
              <a:rPr lang="pl-PL" sz="1600" dirty="0">
                <a:solidFill>
                  <a:srgbClr val="005B7F"/>
                </a:solidFill>
              </a:rPr>
            </a:br>
            <a:r>
              <a:rPr lang="pl-PL" sz="1600" dirty="0">
                <a:solidFill>
                  <a:srgbClr val="005B7F"/>
                </a:solidFill>
              </a:rPr>
              <a:t>Witold </a:t>
            </a:r>
            <a:r>
              <a:rPr lang="pl-PL" sz="1600" dirty="0" err="1">
                <a:solidFill>
                  <a:srgbClr val="005B7F"/>
                </a:solidFill>
              </a:rPr>
              <a:t>Friemann</a:t>
            </a:r>
            <a:r>
              <a:rPr lang="pl-PL" sz="1600" dirty="0">
                <a:solidFill>
                  <a:srgbClr val="005B7F"/>
                </a:solidFill>
              </a:rPr>
              <a:t>, </a:t>
            </a:r>
            <a:br>
              <a:rPr lang="pl-PL" sz="1600" dirty="0">
                <a:solidFill>
                  <a:srgbClr val="005B7F"/>
                </a:solidFill>
              </a:rPr>
            </a:br>
            <a:r>
              <a:rPr lang="pl-PL" sz="1600" dirty="0">
                <a:solidFill>
                  <a:srgbClr val="005B7F"/>
                </a:solidFill>
              </a:rPr>
              <a:t>Władysław Żeleński. </a:t>
            </a:r>
          </a:p>
        </p:txBody>
      </p:sp>
      <p:grpSp>
        <p:nvGrpSpPr>
          <p:cNvPr id="60" name="Grupa 59"/>
          <p:cNvGrpSpPr/>
          <p:nvPr/>
        </p:nvGrpSpPr>
        <p:grpSpPr>
          <a:xfrm>
            <a:off x="2839107" y="4884065"/>
            <a:ext cx="4327235" cy="1428682"/>
            <a:chOff x="2139738" y="4519409"/>
            <a:chExt cx="3670548" cy="1087742"/>
          </a:xfrm>
        </p:grpSpPr>
        <p:sp>
          <p:nvSpPr>
            <p:cNvPr id="61" name="Pięciokąt 60"/>
            <p:cNvSpPr/>
            <p:nvPr/>
          </p:nvSpPr>
          <p:spPr>
            <a:xfrm>
              <a:off x="2139738" y="4519409"/>
              <a:ext cx="3670548" cy="1087742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2" name="Prostokąt 61"/>
            <p:cNvSpPr/>
            <p:nvPr/>
          </p:nvSpPr>
          <p:spPr>
            <a:xfrm>
              <a:off x="2199822" y="4557611"/>
              <a:ext cx="3325560" cy="100461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1600" b="1" dirty="0">
                  <a:solidFill>
                    <a:srgbClr val="005B7F"/>
                  </a:solidFill>
                </a:rPr>
                <a:t>Fot. Władysława Markiewiczówna </a:t>
              </a:r>
              <a:br>
                <a:rPr lang="pl-PL" sz="1600" b="1" dirty="0">
                  <a:solidFill>
                    <a:srgbClr val="005B7F"/>
                  </a:solidFill>
                </a:rPr>
              </a:br>
              <a:r>
                <a:rPr lang="pl-PL" sz="1600" b="1" dirty="0">
                  <a:solidFill>
                    <a:srgbClr val="005B7F"/>
                  </a:solidFill>
                </a:rPr>
                <a:t>po koncercie w 1937 r</a:t>
              </a:r>
              <a:r>
                <a:rPr lang="pl-PL" sz="1600" dirty="0">
                  <a:solidFill>
                    <a:srgbClr val="005B7F"/>
                  </a:solidFill>
                </a:rPr>
                <a:t>., [w:] I. </a:t>
              </a:r>
              <a:r>
                <a:rPr lang="pl-PL" sz="1600" dirty="0" err="1">
                  <a:solidFill>
                    <a:srgbClr val="005B7F"/>
                  </a:solidFill>
                </a:rPr>
                <a:t>Bias</a:t>
              </a:r>
              <a:r>
                <a:rPr lang="pl-PL" sz="1600" dirty="0">
                  <a:solidFill>
                    <a:srgbClr val="005B7F"/>
                  </a:solidFill>
                </a:rPr>
                <a:t>, M. Bieda, </a:t>
              </a:r>
              <a:r>
                <a:rPr lang="pl-PL" sz="1600" i="1" dirty="0">
                  <a:solidFill>
                    <a:srgbClr val="005B7F"/>
                  </a:solidFill>
                </a:rPr>
                <a:t>W. Markiewiczówna. Kompozytorka, pianistka, pedagog, </a:t>
              </a:r>
              <a:r>
                <a:rPr lang="pl-PL" sz="1600" dirty="0">
                  <a:solidFill>
                    <a:srgbClr val="005B7F"/>
                  </a:solidFill>
                </a:rPr>
                <a:t>Katowice 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7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86CCB9E-2640-8047-A44A-62CA5BE1AA70}"/>
              </a:ext>
            </a:extLst>
          </p:cNvPr>
          <p:cNvGrpSpPr/>
          <p:nvPr/>
        </p:nvGrpSpPr>
        <p:grpSpPr>
          <a:xfrm rot="5400000">
            <a:off x="9536174" y="4407528"/>
            <a:ext cx="434854" cy="3997288"/>
            <a:chOff x="11565648" y="2830429"/>
            <a:chExt cx="434854" cy="387404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F674151-3003-104E-A219-E16C59DB3361}"/>
                </a:ext>
              </a:extLst>
            </p:cNvPr>
            <p:cNvGrpSpPr/>
            <p:nvPr/>
          </p:nvGrpSpPr>
          <p:grpSpPr>
            <a:xfrm>
              <a:off x="11565648" y="2830429"/>
              <a:ext cx="434854" cy="3873283"/>
              <a:chOff x="11565648" y="2830429"/>
              <a:chExt cx="434854" cy="387328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D3CAC73-15DC-8743-8110-E38D75CDD044}"/>
                  </a:ext>
                </a:extLst>
              </p:cNvPr>
              <p:cNvSpPr/>
              <p:nvPr/>
            </p:nvSpPr>
            <p:spPr>
              <a:xfrm>
                <a:off x="11688760" y="2830429"/>
                <a:ext cx="311742" cy="3873283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7FBA5B2-4087-0F40-9291-68F71035CDC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51D016-497B-AD4C-8077-DB0CD632AF83}"/>
                </a:ext>
              </a:extLst>
            </p:cNvPr>
            <p:cNvSpPr txBox="1"/>
            <p:nvPr/>
          </p:nvSpPr>
          <p:spPr>
            <a:xfrm rot="16200000">
              <a:off x="9947082" y="4703491"/>
              <a:ext cx="380191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b="1" dirty="0"/>
                <a:t>https://pl.wikipedia.org/wiki/Artur_Malawski#/media/Plik:Artur_Malawski_portret.jpg</a:t>
              </a:r>
            </a:p>
          </p:txBody>
        </p:sp>
      </p:grpSp>
      <p:pic>
        <p:nvPicPr>
          <p:cNvPr id="32" name="Obraz 31">
            <a:extLst>
              <a:ext uri="{FF2B5EF4-FFF2-40B4-BE49-F238E27FC236}">
                <a16:creationId xmlns:a16="http://schemas.microsoft.com/office/drawing/2014/main" id="{D23A6416-7D5A-437D-BC7B-8EA05E227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0" b="1610"/>
          <a:stretch/>
        </p:blipFill>
        <p:spPr>
          <a:xfrm>
            <a:off x="7767481" y="216000"/>
            <a:ext cx="3972240" cy="594691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37946" y="55319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Tworzyła też bardzo udane duety z różnymi artystami: </a:t>
            </a:r>
          </a:p>
          <a:p>
            <a:r>
              <a:rPr lang="pl-PL" dirty="0">
                <a:solidFill>
                  <a:srgbClr val="005B7F"/>
                </a:solidFill>
              </a:rPr>
              <a:t>Arturem Malawskim (skrzypce),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Zofią </a:t>
            </a:r>
            <a:r>
              <a:rPr lang="pl-PL" dirty="0" err="1">
                <a:solidFill>
                  <a:srgbClr val="005B7F"/>
                </a:solidFill>
              </a:rPr>
              <a:t>Drexler</a:t>
            </a:r>
            <a:r>
              <a:rPr lang="pl-PL" dirty="0">
                <a:solidFill>
                  <a:srgbClr val="005B7F"/>
                </a:solidFill>
              </a:rPr>
              <a:t>-Pasławską (sopran),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Stanisławą Korwin-Szymanowską (sopran),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a przede wszystkim </a:t>
            </a:r>
            <a:r>
              <a:rPr lang="pl-PL" b="1" dirty="0">
                <a:solidFill>
                  <a:srgbClr val="005B7F"/>
                </a:solidFill>
              </a:rPr>
              <a:t>przez 25 lat duet fortepianowy ze </a:t>
            </a:r>
          </a:p>
          <a:p>
            <a:r>
              <a:rPr lang="pl-PL" b="1" dirty="0">
                <a:solidFill>
                  <a:srgbClr val="005B7F"/>
                </a:solidFill>
              </a:rPr>
              <a:t>Stefanią </a:t>
            </a:r>
            <a:r>
              <a:rPr lang="pl-PL" b="1" dirty="0" err="1">
                <a:solidFill>
                  <a:srgbClr val="005B7F"/>
                </a:solidFill>
              </a:rPr>
              <a:t>Allinówną</a:t>
            </a:r>
            <a:r>
              <a:rPr lang="pl-PL" dirty="0">
                <a:solidFill>
                  <a:srgbClr val="005B7F"/>
                </a:solidFill>
              </a:rPr>
              <a:t>.</a:t>
            </a:r>
          </a:p>
        </p:txBody>
      </p:sp>
      <p:grpSp>
        <p:nvGrpSpPr>
          <p:cNvPr id="35" name="Grupa 34"/>
          <p:cNvGrpSpPr/>
          <p:nvPr/>
        </p:nvGrpSpPr>
        <p:grpSpPr>
          <a:xfrm>
            <a:off x="5375122" y="5059682"/>
            <a:ext cx="2291660" cy="985902"/>
            <a:chOff x="1946693" y="4473566"/>
            <a:chExt cx="2025579" cy="589902"/>
          </a:xfrm>
        </p:grpSpPr>
        <p:sp>
          <p:nvSpPr>
            <p:cNvPr id="58" name="Pięciokąt 57"/>
            <p:cNvSpPr/>
            <p:nvPr/>
          </p:nvSpPr>
          <p:spPr>
            <a:xfrm>
              <a:off x="1946694" y="4473566"/>
              <a:ext cx="2025578" cy="589902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9" name="Prostokąt 58"/>
            <p:cNvSpPr/>
            <p:nvPr/>
          </p:nvSpPr>
          <p:spPr>
            <a:xfrm>
              <a:off x="1946693" y="4552097"/>
              <a:ext cx="1864449" cy="386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>
                  <a:solidFill>
                    <a:srgbClr val="005B7F"/>
                  </a:solidFill>
                </a:rPr>
                <a:t>Portret Artura Malawskiego</a:t>
              </a:r>
              <a:endParaRPr lang="pl-PL" dirty="0">
                <a:solidFill>
                  <a:srgbClr val="005B7F"/>
                </a:solidFill>
                <a:latin typeface="HK Grotesk" pitchFamily="50" charset="-18"/>
              </a:endParaRPr>
            </a:p>
          </p:txBody>
        </p:sp>
      </p:grpSp>
      <p:grpSp>
        <p:nvGrpSpPr>
          <p:cNvPr id="60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61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2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3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4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5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6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7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24224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1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54" name="Obraz 53" descr="Obraz zawierający osoba, siedzi, wewnątrz, młode&#10;&#10;Opis wygenerowany automatycznie">
            <a:extLst>
              <a:ext uri="{FF2B5EF4-FFF2-40B4-BE49-F238E27FC236}">
                <a16:creationId xmlns:a16="http://schemas.microsoft.com/office/drawing/2014/main" id="{6DA365EB-1C52-434C-A999-FF6DB3B14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73" y="246457"/>
            <a:ext cx="8314660" cy="6047660"/>
          </a:xfrm>
          <a:prstGeom prst="rect">
            <a:avLst/>
          </a:prstGeom>
        </p:spPr>
      </p:pic>
      <p:grpSp>
        <p:nvGrpSpPr>
          <p:cNvPr id="55" name="Grupa 54"/>
          <p:cNvGrpSpPr/>
          <p:nvPr/>
        </p:nvGrpSpPr>
        <p:grpSpPr>
          <a:xfrm>
            <a:off x="449214" y="2891790"/>
            <a:ext cx="3757026" cy="854940"/>
            <a:chOff x="1946692" y="4519408"/>
            <a:chExt cx="3698048" cy="1334195"/>
          </a:xfrm>
        </p:grpSpPr>
        <p:sp>
          <p:nvSpPr>
            <p:cNvPr id="56" name="Pięciokąt 55"/>
            <p:cNvSpPr/>
            <p:nvPr/>
          </p:nvSpPr>
          <p:spPr>
            <a:xfrm>
              <a:off x="1946694" y="4519408"/>
              <a:ext cx="3698046" cy="1334195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7" name="Prostokąt 56"/>
            <p:cNvSpPr/>
            <p:nvPr/>
          </p:nvSpPr>
          <p:spPr>
            <a:xfrm>
              <a:off x="1946692" y="4519410"/>
              <a:ext cx="3220722" cy="12968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1600" dirty="0">
                  <a:solidFill>
                    <a:srgbClr val="005B7F"/>
                  </a:solidFill>
                </a:rPr>
                <a:t>Fot. Próba z Arturem Malawskim </a:t>
              </a:r>
              <a:br>
                <a:rPr lang="pl-PL" sz="1600" dirty="0">
                  <a:solidFill>
                    <a:srgbClr val="005B7F"/>
                  </a:solidFill>
                </a:rPr>
              </a:br>
              <a:r>
                <a:rPr lang="pl-PL" sz="1600" dirty="0">
                  <a:solidFill>
                    <a:srgbClr val="005B7F"/>
                  </a:solidFill>
                </a:rPr>
                <a:t>przed koncertem w Krakowie,</a:t>
              </a:r>
            </a:p>
            <a:p>
              <a:r>
                <a:rPr lang="pl-PL" sz="1600" dirty="0">
                  <a:solidFill>
                    <a:srgbClr val="005B7F"/>
                  </a:solidFill>
                </a:rPr>
                <a:t>1926 r.</a:t>
              </a:r>
            </a:p>
          </p:txBody>
        </p:sp>
      </p:grpSp>
      <p:grpSp>
        <p:nvGrpSpPr>
          <p:cNvPr id="16" name="Group 38">
            <a:extLst>
              <a:ext uri="{FF2B5EF4-FFF2-40B4-BE49-F238E27FC236}">
                <a16:creationId xmlns:a16="http://schemas.microsoft.com/office/drawing/2014/main" id="{C80F04F1-CC3E-4E1B-BD99-3BC9185BFB7C}"/>
              </a:ext>
            </a:extLst>
          </p:cNvPr>
          <p:cNvGrpSpPr/>
          <p:nvPr/>
        </p:nvGrpSpPr>
        <p:grpSpPr>
          <a:xfrm rot="5400000">
            <a:off x="7587516" y="3026837"/>
            <a:ext cx="389343" cy="7031633"/>
            <a:chOff x="11581037" y="-869459"/>
            <a:chExt cx="389343" cy="7573932"/>
          </a:xfrm>
        </p:grpSpPr>
        <p:grpSp>
          <p:nvGrpSpPr>
            <p:cNvPr id="17" name="Group 37">
              <a:extLst>
                <a:ext uri="{FF2B5EF4-FFF2-40B4-BE49-F238E27FC236}">
                  <a16:creationId xmlns:a16="http://schemas.microsoft.com/office/drawing/2014/main" id="{25FB35D9-E340-49A0-9FF2-1B8885C4C3EE}"/>
                </a:ext>
              </a:extLst>
            </p:cNvPr>
            <p:cNvGrpSpPr/>
            <p:nvPr/>
          </p:nvGrpSpPr>
          <p:grpSpPr>
            <a:xfrm>
              <a:off x="11581037" y="851529"/>
              <a:ext cx="389342" cy="5852182"/>
              <a:chOff x="11581037" y="851529"/>
              <a:chExt cx="389342" cy="5852182"/>
            </a:xfrm>
          </p:grpSpPr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053BFC64-46AF-4BEF-A4B3-99CCE43C8C45}"/>
                  </a:ext>
                </a:extLst>
              </p:cNvPr>
              <p:cNvSpPr/>
              <p:nvPr/>
            </p:nvSpPr>
            <p:spPr>
              <a:xfrm>
                <a:off x="11688767" y="851529"/>
                <a:ext cx="281612" cy="585218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4BC57ACF-6AE1-4D95-82CF-9931D193C747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43D27FBE-4BAC-4FB9-982A-5927F227627C}"/>
                </a:ext>
              </a:extLst>
            </p:cNvPr>
            <p:cNvSpPr txBox="1"/>
            <p:nvPr/>
          </p:nvSpPr>
          <p:spPr>
            <a:xfrm rot="16200000">
              <a:off x="8075692" y="2809785"/>
              <a:ext cx="75739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I. </a:t>
              </a:r>
              <a:r>
                <a:rPr lang="pl-PL" sz="800" dirty="0" err="1">
                  <a:solidFill>
                    <a:srgbClr val="005B7F"/>
                  </a:solidFill>
                </a:rPr>
                <a:t>Bias</a:t>
              </a:r>
              <a:r>
                <a:rPr lang="pl-PL" sz="800" dirty="0">
                  <a:solidFill>
                    <a:srgbClr val="005B7F"/>
                  </a:solidFill>
                </a:rPr>
                <a:t>, M. Bieda, </a:t>
              </a:r>
              <a:r>
                <a:rPr lang="pl-PL" sz="800" i="1" dirty="0">
                  <a:solidFill>
                    <a:srgbClr val="005B7F"/>
                  </a:solidFill>
                </a:rPr>
                <a:t>W. Markiewiczówna. Kompozytorka, pianistka, pedagog, </a:t>
              </a:r>
              <a:r>
                <a:rPr lang="pl-PL" sz="800" dirty="0">
                  <a:solidFill>
                    <a:srgbClr val="005B7F"/>
                  </a:solidFill>
                </a:rPr>
                <a:t>Katowice 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8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804656" y="2164622"/>
            <a:ext cx="6552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HK Grotesk" pitchFamily="50" charset="-18"/>
              <a:buChar char="→"/>
            </a:pPr>
            <a:r>
              <a:rPr lang="pl-PL" sz="2000" dirty="0">
                <a:solidFill>
                  <a:srgbClr val="005B7F"/>
                </a:solidFill>
                <a:latin typeface="HK Grotesk" pitchFamily="50" charset="-18"/>
              </a:rPr>
              <a:t>Wielki talent pianistyczny i kompozytorski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sz="2000" dirty="0">
                <a:solidFill>
                  <a:srgbClr val="005B7F"/>
                </a:solidFill>
                <a:latin typeface="HK Grotesk" pitchFamily="50" charset="-18"/>
              </a:rPr>
              <a:t>Pracowitość, która pozwoliła jej zrobić karierę </a:t>
            </a:r>
            <a:br>
              <a:rPr lang="pl-PL" sz="2000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sz="2000" dirty="0">
                <a:solidFill>
                  <a:srgbClr val="005B7F"/>
                </a:solidFill>
                <a:latin typeface="HK Grotesk" pitchFamily="50" charset="-18"/>
              </a:rPr>
              <a:t>w Polsce i za granicą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sz="2000" dirty="0">
                <a:solidFill>
                  <a:srgbClr val="005B7F"/>
                </a:solidFill>
                <a:latin typeface="HK Grotesk" pitchFamily="50" charset="-18"/>
              </a:rPr>
              <a:t>Kobieta z pasją poświęcająca się swym uczniom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914898" y="4701470"/>
            <a:ext cx="5989269" cy="240587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7336157" y="5185118"/>
            <a:ext cx="6096000" cy="13644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  <a:t>WŁADYSŁAWA </a:t>
            </a:r>
            <a:b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  <a:t>MARKIEWICZÓWNA </a:t>
            </a:r>
          </a:p>
          <a:p>
            <a:r>
              <a:rPr lang="en-GB" sz="3600" baseline="30000" dirty="0">
                <a:solidFill>
                  <a:srgbClr val="E21C2D"/>
                </a:solidFill>
                <a:latin typeface="HK Grotesk" pitchFamily="50" charset="-18"/>
              </a:rPr>
              <a:t>1900–1982</a:t>
            </a:r>
          </a:p>
        </p:txBody>
      </p:sp>
      <p:grpSp>
        <p:nvGrpSpPr>
          <p:cNvPr id="39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40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5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6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3" name="Elipsa 2"/>
          <p:cNvSpPr/>
          <p:nvPr/>
        </p:nvSpPr>
        <p:spPr>
          <a:xfrm rot="20270105">
            <a:off x="7089527" y="1133698"/>
            <a:ext cx="5034041" cy="328282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6"/>
              </a:solidFill>
            </a:endParaRPr>
          </a:p>
        </p:txBody>
      </p:sp>
      <p:grpSp>
        <p:nvGrpSpPr>
          <p:cNvPr id="59" name="Graphic 2">
            <a:extLst>
              <a:ext uri="{FF2B5EF4-FFF2-40B4-BE49-F238E27FC236}">
                <a16:creationId xmlns:a16="http://schemas.microsoft.com/office/drawing/2014/main" id="{223BBAB8-7B8F-4C8A-AFA6-40DA17957674}"/>
              </a:ext>
            </a:extLst>
          </p:cNvPr>
          <p:cNvGrpSpPr/>
          <p:nvPr/>
        </p:nvGrpSpPr>
        <p:grpSpPr>
          <a:xfrm>
            <a:off x="8168033" y="349394"/>
            <a:ext cx="2658195" cy="4481024"/>
            <a:chOff x="5326856" y="1512989"/>
            <a:chExt cx="1915465" cy="3228975"/>
          </a:xfrm>
        </p:grpSpPr>
        <p:sp>
          <p:nvSpPr>
            <p:cNvPr id="60" name="Freeform: Shape 5">
              <a:extLst>
                <a:ext uri="{FF2B5EF4-FFF2-40B4-BE49-F238E27FC236}">
                  <a16:creationId xmlns:a16="http://schemas.microsoft.com/office/drawing/2014/main" id="{425E3C84-27B2-41C4-8FF1-434CA5CCC292}"/>
                </a:ext>
              </a:extLst>
            </p:cNvPr>
            <p:cNvSpPr/>
            <p:nvPr/>
          </p:nvSpPr>
          <p:spPr>
            <a:xfrm>
              <a:off x="5356371" y="1523172"/>
              <a:ext cx="1885950" cy="3162300"/>
            </a:xfrm>
            <a:custGeom>
              <a:avLst/>
              <a:gdLst>
                <a:gd name="connsiteX0" fmla="*/ 741315 w 1885950"/>
                <a:gd name="connsiteY0" fmla="*/ 57473 h 3162300"/>
                <a:gd name="connsiteX1" fmla="*/ 545434 w 1885950"/>
                <a:gd name="connsiteY1" fmla="*/ 187565 h 3162300"/>
                <a:gd name="connsiteX2" fmla="*/ 364497 w 1885950"/>
                <a:gd name="connsiteY2" fmla="*/ 342042 h 3162300"/>
                <a:gd name="connsiteX3" fmla="*/ 401863 w 1885950"/>
                <a:gd name="connsiteY3" fmla="*/ 595759 h 3162300"/>
                <a:gd name="connsiteX4" fmla="*/ 489046 w 1885950"/>
                <a:gd name="connsiteY4" fmla="*/ 782764 h 3162300"/>
                <a:gd name="connsiteX5" fmla="*/ 655676 w 1885950"/>
                <a:gd name="connsiteY5" fmla="*/ 872175 h 3162300"/>
                <a:gd name="connsiteX6" fmla="*/ 597659 w 1885950"/>
                <a:gd name="connsiteY6" fmla="*/ 1241068 h 3162300"/>
                <a:gd name="connsiteX7" fmla="*/ 88624 w 1885950"/>
                <a:gd name="connsiteY7" fmla="*/ 1742569 h 3162300"/>
                <a:gd name="connsiteX8" fmla="*/ 26731 w 1885950"/>
                <a:gd name="connsiteY8" fmla="*/ 2344654 h 3162300"/>
                <a:gd name="connsiteX9" fmla="*/ 275210 w 1885950"/>
                <a:gd name="connsiteY9" fmla="*/ 3139744 h 3162300"/>
                <a:gd name="connsiteX10" fmla="*/ 1615853 w 1885950"/>
                <a:gd name="connsiteY10" fmla="*/ 2988773 h 3162300"/>
                <a:gd name="connsiteX11" fmla="*/ 1869237 w 1885950"/>
                <a:gd name="connsiteY11" fmla="*/ 2448953 h 3162300"/>
                <a:gd name="connsiteX12" fmla="*/ 1542444 w 1885950"/>
                <a:gd name="connsiteY12" fmla="*/ 1717947 h 3162300"/>
                <a:gd name="connsiteX13" fmla="*/ 1199801 w 1885950"/>
                <a:gd name="connsiteY13" fmla="*/ 1498177 h 3162300"/>
                <a:gd name="connsiteX14" fmla="*/ 1135565 w 1885950"/>
                <a:gd name="connsiteY14" fmla="*/ 1298857 h 3162300"/>
                <a:gd name="connsiteX15" fmla="*/ 1373518 w 1885950"/>
                <a:gd name="connsiteY15" fmla="*/ 1078953 h 3162300"/>
                <a:gd name="connsiteX16" fmla="*/ 1400522 w 1885950"/>
                <a:gd name="connsiteY16" fmla="*/ 971606 h 3162300"/>
                <a:gd name="connsiteX17" fmla="*/ 1710970 w 1885950"/>
                <a:gd name="connsiteY17" fmla="*/ 746140 h 3162300"/>
                <a:gd name="connsiteX18" fmla="*/ 1623064 w 1885950"/>
                <a:gd name="connsiteY18" fmla="*/ 562688 h 3162300"/>
                <a:gd name="connsiteX19" fmla="*/ 1578658 w 1885950"/>
                <a:gd name="connsiteY19" fmla="*/ 325992 h 3162300"/>
                <a:gd name="connsiteX20" fmla="*/ 1382014 w 1885950"/>
                <a:gd name="connsiteY20" fmla="*/ 104183 h 3162300"/>
                <a:gd name="connsiteX21" fmla="*/ 1188276 w 1885950"/>
                <a:gd name="connsiteY21" fmla="*/ 90448 h 3162300"/>
                <a:gd name="connsiteX22" fmla="*/ 968268 w 1885950"/>
                <a:gd name="connsiteY22" fmla="*/ 7914 h 3162300"/>
                <a:gd name="connsiteX23" fmla="*/ 741315 w 1885950"/>
                <a:gd name="connsiteY23" fmla="*/ 57473 h 316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85950" h="3162300">
                  <a:moveTo>
                    <a:pt x="741315" y="57473"/>
                  </a:moveTo>
                  <a:cubicBezTo>
                    <a:pt x="626320" y="109632"/>
                    <a:pt x="545434" y="187565"/>
                    <a:pt x="545434" y="187565"/>
                  </a:cubicBezTo>
                  <a:cubicBezTo>
                    <a:pt x="545434" y="187565"/>
                    <a:pt x="397111" y="249344"/>
                    <a:pt x="364497" y="342042"/>
                  </a:cubicBezTo>
                  <a:cubicBezTo>
                    <a:pt x="299984" y="525427"/>
                    <a:pt x="381223" y="554935"/>
                    <a:pt x="401863" y="595759"/>
                  </a:cubicBezTo>
                  <a:cubicBezTo>
                    <a:pt x="414094" y="619972"/>
                    <a:pt x="369936" y="664120"/>
                    <a:pt x="489046" y="782764"/>
                  </a:cubicBezTo>
                  <a:cubicBezTo>
                    <a:pt x="544891" y="838361"/>
                    <a:pt x="655038" y="863097"/>
                    <a:pt x="655676" y="872175"/>
                  </a:cubicBezTo>
                  <a:cubicBezTo>
                    <a:pt x="656305" y="881252"/>
                    <a:pt x="642465" y="1130988"/>
                    <a:pt x="597659" y="1241068"/>
                  </a:cubicBezTo>
                  <a:cubicBezTo>
                    <a:pt x="552854" y="1351149"/>
                    <a:pt x="177683" y="1567757"/>
                    <a:pt x="88624" y="1742569"/>
                  </a:cubicBezTo>
                  <a:cubicBezTo>
                    <a:pt x="-425" y="1917401"/>
                    <a:pt x="-8778" y="2166860"/>
                    <a:pt x="26731" y="2344654"/>
                  </a:cubicBezTo>
                  <a:cubicBezTo>
                    <a:pt x="68117" y="2551956"/>
                    <a:pt x="121943" y="3091081"/>
                    <a:pt x="275210" y="3139744"/>
                  </a:cubicBezTo>
                  <a:cubicBezTo>
                    <a:pt x="428467" y="3188417"/>
                    <a:pt x="970820" y="3122847"/>
                    <a:pt x="1615853" y="2988773"/>
                  </a:cubicBezTo>
                  <a:cubicBezTo>
                    <a:pt x="1920073" y="2925546"/>
                    <a:pt x="1891250" y="2764068"/>
                    <a:pt x="1869237" y="2448953"/>
                  </a:cubicBezTo>
                  <a:cubicBezTo>
                    <a:pt x="1853445" y="2223210"/>
                    <a:pt x="1657582" y="1931726"/>
                    <a:pt x="1542444" y="1717947"/>
                  </a:cubicBezTo>
                  <a:cubicBezTo>
                    <a:pt x="1457024" y="1559365"/>
                    <a:pt x="1379852" y="1569205"/>
                    <a:pt x="1199801" y="1498177"/>
                  </a:cubicBezTo>
                  <a:cubicBezTo>
                    <a:pt x="1126830" y="1469402"/>
                    <a:pt x="1110095" y="1305372"/>
                    <a:pt x="1135565" y="1298857"/>
                  </a:cubicBezTo>
                  <a:cubicBezTo>
                    <a:pt x="1278240" y="1262338"/>
                    <a:pt x="1351715" y="1138760"/>
                    <a:pt x="1373518" y="1078953"/>
                  </a:cubicBezTo>
                  <a:cubicBezTo>
                    <a:pt x="1379910" y="1061437"/>
                    <a:pt x="1384967" y="965777"/>
                    <a:pt x="1400522" y="971606"/>
                  </a:cubicBezTo>
                  <a:cubicBezTo>
                    <a:pt x="1625511" y="1055921"/>
                    <a:pt x="1717447" y="838933"/>
                    <a:pt x="1710970" y="746140"/>
                  </a:cubicBezTo>
                  <a:cubicBezTo>
                    <a:pt x="1701035" y="604065"/>
                    <a:pt x="1624016" y="576423"/>
                    <a:pt x="1623064" y="562688"/>
                  </a:cubicBezTo>
                  <a:cubicBezTo>
                    <a:pt x="1620016" y="519035"/>
                    <a:pt x="1620111" y="420966"/>
                    <a:pt x="1578658" y="325992"/>
                  </a:cubicBezTo>
                  <a:cubicBezTo>
                    <a:pt x="1536796" y="230180"/>
                    <a:pt x="1445518" y="138721"/>
                    <a:pt x="1382014" y="104183"/>
                  </a:cubicBezTo>
                  <a:cubicBezTo>
                    <a:pt x="1255599" y="35375"/>
                    <a:pt x="1188276" y="90448"/>
                    <a:pt x="1188276" y="90448"/>
                  </a:cubicBezTo>
                  <a:cubicBezTo>
                    <a:pt x="1188276" y="90448"/>
                    <a:pt x="1112629" y="-2192"/>
                    <a:pt x="968268" y="7914"/>
                  </a:cubicBezTo>
                  <a:cubicBezTo>
                    <a:pt x="896125" y="12953"/>
                    <a:pt x="856311" y="5314"/>
                    <a:pt x="741315" y="57473"/>
                  </a:cubicBezTo>
                </a:path>
              </a:pathLst>
            </a:custGeom>
            <a:solidFill>
              <a:srgbClr val="C37AAB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1" name="Freeform: Shape 6">
              <a:extLst>
                <a:ext uri="{FF2B5EF4-FFF2-40B4-BE49-F238E27FC236}">
                  <a16:creationId xmlns:a16="http://schemas.microsoft.com/office/drawing/2014/main" id="{26B6B58F-8FCA-4AE1-9325-0E05FFD0B6FF}"/>
                </a:ext>
              </a:extLst>
            </p:cNvPr>
            <p:cNvSpPr/>
            <p:nvPr/>
          </p:nvSpPr>
          <p:spPr>
            <a:xfrm>
              <a:off x="5688165" y="1517891"/>
              <a:ext cx="1295400" cy="876300"/>
            </a:xfrm>
            <a:custGeom>
              <a:avLst/>
              <a:gdLst>
                <a:gd name="connsiteX0" fmla="*/ 523526 w 1295400"/>
                <a:gd name="connsiteY0" fmla="*/ 555720 h 876300"/>
                <a:gd name="connsiteX1" fmla="*/ 318834 w 1295400"/>
                <a:gd name="connsiteY1" fmla="*/ 535784 h 876300"/>
                <a:gd name="connsiteX2" fmla="*/ 438934 w 1295400"/>
                <a:gd name="connsiteY2" fmla="*/ 87576 h 876300"/>
                <a:gd name="connsiteX3" fmla="*/ 856501 w 1295400"/>
                <a:gd name="connsiteY3" fmla="*/ 95729 h 876300"/>
                <a:gd name="connsiteX4" fmla="*/ 1107075 w 1295400"/>
                <a:gd name="connsiteY4" fmla="*/ 148736 h 876300"/>
                <a:gd name="connsiteX5" fmla="*/ 1275886 w 1295400"/>
                <a:gd name="connsiteY5" fmla="*/ 515544 h 876300"/>
                <a:gd name="connsiteX6" fmla="*/ 1087673 w 1295400"/>
                <a:gd name="connsiteY6" fmla="*/ 568131 h 876300"/>
                <a:gd name="connsiteX7" fmla="*/ 213630 w 1295400"/>
                <a:gd name="connsiteY7" fmla="*/ 192846 h 876300"/>
                <a:gd name="connsiteX8" fmla="*/ 13938 w 1295400"/>
                <a:gd name="connsiteY8" fmla="*/ 422570 h 876300"/>
                <a:gd name="connsiteX9" fmla="*/ 136601 w 1295400"/>
                <a:gd name="connsiteY9" fmla="*/ 633911 h 876300"/>
                <a:gd name="connsiteX10" fmla="*/ 225984 w 1295400"/>
                <a:gd name="connsiteY10" fmla="*/ 517706 h 876300"/>
                <a:gd name="connsiteX11" fmla="*/ 78470 w 1295400"/>
                <a:gd name="connsiteY11" fmla="*/ 559121 h 876300"/>
                <a:gd name="connsiteX12" fmla="*/ 172434 w 1295400"/>
                <a:gd name="connsiteY12" fmla="*/ 801560 h 876300"/>
                <a:gd name="connsiteX13" fmla="*/ 421865 w 1295400"/>
                <a:gd name="connsiteY13" fmla="*/ 856681 h 876300"/>
                <a:gd name="connsiteX14" fmla="*/ 445564 w 1295400"/>
                <a:gd name="connsiteY14" fmla="*/ 691127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5400" h="876300">
                  <a:moveTo>
                    <a:pt x="523526" y="555720"/>
                  </a:moveTo>
                  <a:cubicBezTo>
                    <a:pt x="498856" y="588553"/>
                    <a:pt x="409054" y="639435"/>
                    <a:pt x="318834" y="535784"/>
                  </a:cubicBezTo>
                  <a:cubicBezTo>
                    <a:pt x="228594" y="432152"/>
                    <a:pt x="259493" y="247367"/>
                    <a:pt x="438934" y="87576"/>
                  </a:cubicBezTo>
                  <a:cubicBezTo>
                    <a:pt x="580523" y="-38497"/>
                    <a:pt x="819887" y="17367"/>
                    <a:pt x="856501" y="95729"/>
                  </a:cubicBezTo>
                  <a:cubicBezTo>
                    <a:pt x="856501" y="95729"/>
                    <a:pt x="971458" y="33741"/>
                    <a:pt x="1107075" y="148736"/>
                  </a:cubicBezTo>
                  <a:cubicBezTo>
                    <a:pt x="1242711" y="263722"/>
                    <a:pt x="1308129" y="442744"/>
                    <a:pt x="1275886" y="515544"/>
                  </a:cubicBezTo>
                  <a:cubicBezTo>
                    <a:pt x="1243625" y="588334"/>
                    <a:pt x="1155824" y="593449"/>
                    <a:pt x="1087673" y="568131"/>
                  </a:cubicBezTo>
                  <a:moveTo>
                    <a:pt x="213630" y="192846"/>
                  </a:moveTo>
                  <a:cubicBezTo>
                    <a:pt x="128657" y="223679"/>
                    <a:pt x="21939" y="299612"/>
                    <a:pt x="13938" y="422570"/>
                  </a:cubicBezTo>
                  <a:cubicBezTo>
                    <a:pt x="5937" y="545538"/>
                    <a:pt x="62249" y="621738"/>
                    <a:pt x="136601" y="633911"/>
                  </a:cubicBezTo>
                  <a:cubicBezTo>
                    <a:pt x="194304" y="643360"/>
                    <a:pt x="278514" y="586638"/>
                    <a:pt x="225984" y="517706"/>
                  </a:cubicBezTo>
                  <a:cubicBezTo>
                    <a:pt x="191465" y="472405"/>
                    <a:pt x="104673" y="488835"/>
                    <a:pt x="78470" y="559121"/>
                  </a:cubicBezTo>
                  <a:cubicBezTo>
                    <a:pt x="51248" y="632158"/>
                    <a:pt x="93977" y="736466"/>
                    <a:pt x="172434" y="801560"/>
                  </a:cubicBezTo>
                  <a:cubicBezTo>
                    <a:pt x="253302" y="868654"/>
                    <a:pt x="344722" y="880751"/>
                    <a:pt x="421865" y="856681"/>
                  </a:cubicBezTo>
                  <a:cubicBezTo>
                    <a:pt x="524193" y="824754"/>
                    <a:pt x="486959" y="719350"/>
                    <a:pt x="445564" y="691127"/>
                  </a:cubicBezTo>
                </a:path>
              </a:pathLst>
            </a:custGeom>
            <a:noFill/>
            <a:ln w="17574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2" name="Freeform: Shape 7">
              <a:extLst>
                <a:ext uri="{FF2B5EF4-FFF2-40B4-BE49-F238E27FC236}">
                  <a16:creationId xmlns:a16="http://schemas.microsoft.com/office/drawing/2014/main" id="{39E34738-EC22-4D44-A608-A85E04BC5084}"/>
                </a:ext>
              </a:extLst>
            </p:cNvPr>
            <p:cNvSpPr/>
            <p:nvPr/>
          </p:nvSpPr>
          <p:spPr>
            <a:xfrm>
              <a:off x="6179472" y="1992987"/>
              <a:ext cx="619125" cy="219075"/>
            </a:xfrm>
            <a:custGeom>
              <a:avLst/>
              <a:gdLst>
                <a:gd name="connsiteX0" fmla="*/ 31571 w 619125"/>
                <a:gd name="connsiteY0" fmla="*/ 194324 h 219075"/>
                <a:gd name="connsiteX1" fmla="*/ 166673 w 619125"/>
                <a:gd name="connsiteY1" fmla="*/ 153500 h 219075"/>
                <a:gd name="connsiteX2" fmla="*/ 269172 w 619125"/>
                <a:gd name="connsiteY2" fmla="*/ 209888 h 219075"/>
                <a:gd name="connsiteX3" fmla="*/ 11530 w 619125"/>
                <a:gd name="connsiteY3" fmla="*/ 11530 h 219075"/>
                <a:gd name="connsiteX4" fmla="*/ 326122 w 619125"/>
                <a:gd name="connsiteY4" fmla="*/ 149262 h 219075"/>
                <a:gd name="connsiteX5" fmla="*/ 607929 w 619125"/>
                <a:gd name="connsiteY5" fmla="*/ 12956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219075">
                  <a:moveTo>
                    <a:pt x="31571" y="194324"/>
                  </a:moveTo>
                  <a:cubicBezTo>
                    <a:pt x="64479" y="175436"/>
                    <a:pt x="116391" y="146356"/>
                    <a:pt x="166673" y="153500"/>
                  </a:cubicBezTo>
                  <a:cubicBezTo>
                    <a:pt x="216965" y="160625"/>
                    <a:pt x="253265" y="190238"/>
                    <a:pt x="269172" y="209888"/>
                  </a:cubicBezTo>
                  <a:moveTo>
                    <a:pt x="11530" y="11530"/>
                  </a:moveTo>
                  <a:cubicBezTo>
                    <a:pt x="66994" y="48116"/>
                    <a:pt x="210688" y="144890"/>
                    <a:pt x="326122" y="149262"/>
                  </a:cubicBezTo>
                  <a:cubicBezTo>
                    <a:pt x="441574" y="153643"/>
                    <a:pt x="527099" y="145585"/>
                    <a:pt x="607929" y="12956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3" name="Freeform: Shape 8">
              <a:extLst>
                <a:ext uri="{FF2B5EF4-FFF2-40B4-BE49-F238E27FC236}">
                  <a16:creationId xmlns:a16="http://schemas.microsoft.com/office/drawing/2014/main" id="{42106323-E728-48F1-B709-9C834D60F1A5}"/>
                </a:ext>
              </a:extLst>
            </p:cNvPr>
            <p:cNvSpPr/>
            <p:nvPr/>
          </p:nvSpPr>
          <p:spPr>
            <a:xfrm>
              <a:off x="5396544" y="2073593"/>
              <a:ext cx="1838325" cy="2457450"/>
            </a:xfrm>
            <a:custGeom>
              <a:avLst/>
              <a:gdLst>
                <a:gd name="connsiteX0" fmla="*/ 309760 w 1838325"/>
                <a:gd name="connsiteY0" fmla="*/ 995019 h 2457450"/>
                <a:gd name="connsiteX1" fmla="*/ 565620 w 1838325"/>
                <a:gd name="connsiteY1" fmla="*/ 1093869 h 2457450"/>
                <a:gd name="connsiteX2" fmla="*/ 1291749 w 1838325"/>
                <a:gd name="connsiteY2" fmla="*/ 1554041 h 2457450"/>
                <a:gd name="connsiteX3" fmla="*/ 601491 w 1838325"/>
                <a:gd name="connsiteY3" fmla="*/ 424986 h 2457450"/>
                <a:gd name="connsiteX4" fmla="*/ 511756 w 1838325"/>
                <a:gd name="connsiteY4" fmla="*/ 803824 h 2457450"/>
                <a:gd name="connsiteX5" fmla="*/ 163722 w 1838325"/>
                <a:gd name="connsiteY5" fmla="*/ 1117996 h 2457450"/>
                <a:gd name="connsiteX6" fmla="*/ 131680 w 1838325"/>
                <a:gd name="connsiteY6" fmla="*/ 2453582 h 2457450"/>
                <a:gd name="connsiteX7" fmla="*/ 1085533 w 1838325"/>
                <a:gd name="connsiteY7" fmla="*/ 800442 h 2457450"/>
                <a:gd name="connsiteX8" fmla="*/ 1208615 w 1838325"/>
                <a:gd name="connsiteY8" fmla="*/ 973368 h 2457450"/>
                <a:gd name="connsiteX9" fmla="*/ 1502251 w 1838325"/>
                <a:gd name="connsiteY9" fmla="*/ 1167545 h 2457450"/>
                <a:gd name="connsiteX10" fmla="*/ 1782944 w 1838325"/>
                <a:gd name="connsiteY10" fmla="*/ 1799415 h 2457450"/>
                <a:gd name="connsiteX11" fmla="*/ 1833665 w 1838325"/>
                <a:gd name="connsiteY11" fmla="*/ 2227906 h 2457450"/>
                <a:gd name="connsiteX12" fmla="*/ 1569879 w 1838325"/>
                <a:gd name="connsiteY12" fmla="*/ 13191 h 2457450"/>
                <a:gd name="connsiteX13" fmla="*/ 1670206 w 1838325"/>
                <a:gd name="connsiteY13" fmla="*/ 246354 h 2457450"/>
                <a:gd name="connsiteX14" fmla="*/ 1418479 w 1838325"/>
                <a:gd name="connsiteY14" fmla="*/ 405793 h 2457450"/>
                <a:gd name="connsiteX15" fmla="*/ 1469647 w 1838325"/>
                <a:gd name="connsiteY15" fmla="*/ 241144 h 245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8325" h="2457450">
                  <a:moveTo>
                    <a:pt x="309760" y="995019"/>
                  </a:moveTo>
                  <a:cubicBezTo>
                    <a:pt x="332391" y="1051531"/>
                    <a:pt x="371777" y="1030118"/>
                    <a:pt x="565620" y="1093869"/>
                  </a:cubicBezTo>
                  <a:cubicBezTo>
                    <a:pt x="793363" y="1168802"/>
                    <a:pt x="1111193" y="1357293"/>
                    <a:pt x="1291749" y="1554041"/>
                  </a:cubicBezTo>
                  <a:moveTo>
                    <a:pt x="601491" y="424986"/>
                  </a:moveTo>
                  <a:cubicBezTo>
                    <a:pt x="579660" y="553059"/>
                    <a:pt x="619284" y="680132"/>
                    <a:pt x="511756" y="803824"/>
                  </a:cubicBezTo>
                  <a:cubicBezTo>
                    <a:pt x="404229" y="927515"/>
                    <a:pt x="244151" y="1020955"/>
                    <a:pt x="163722" y="1117996"/>
                  </a:cubicBezTo>
                  <a:cubicBezTo>
                    <a:pt x="55623" y="1248412"/>
                    <a:pt x="-96129" y="1420815"/>
                    <a:pt x="131680" y="2453582"/>
                  </a:cubicBezTo>
                  <a:moveTo>
                    <a:pt x="1085533" y="800442"/>
                  </a:moveTo>
                  <a:cubicBezTo>
                    <a:pt x="1088000" y="835542"/>
                    <a:pt x="1094629" y="930496"/>
                    <a:pt x="1208615" y="973368"/>
                  </a:cubicBezTo>
                  <a:cubicBezTo>
                    <a:pt x="1322610" y="1016212"/>
                    <a:pt x="1439739" y="1074419"/>
                    <a:pt x="1502251" y="1167545"/>
                  </a:cubicBezTo>
                  <a:cubicBezTo>
                    <a:pt x="1564793" y="1260681"/>
                    <a:pt x="1630496" y="1490157"/>
                    <a:pt x="1782944" y="1799415"/>
                  </a:cubicBezTo>
                  <a:cubicBezTo>
                    <a:pt x="1861534" y="1958863"/>
                    <a:pt x="1818472" y="1890502"/>
                    <a:pt x="1833665" y="2227906"/>
                  </a:cubicBezTo>
                  <a:moveTo>
                    <a:pt x="1569879" y="13191"/>
                  </a:moveTo>
                  <a:cubicBezTo>
                    <a:pt x="1598854" y="12201"/>
                    <a:pt x="1681198" y="77066"/>
                    <a:pt x="1670206" y="246354"/>
                  </a:cubicBezTo>
                  <a:cubicBezTo>
                    <a:pt x="1659233" y="415623"/>
                    <a:pt x="1504909" y="478297"/>
                    <a:pt x="1418479" y="405793"/>
                  </a:cubicBezTo>
                  <a:cubicBezTo>
                    <a:pt x="1317438" y="321020"/>
                    <a:pt x="1411583" y="212007"/>
                    <a:pt x="1469647" y="241144"/>
                  </a:cubicBezTo>
                </a:path>
              </a:pathLst>
            </a:custGeom>
            <a:noFill/>
            <a:ln w="17574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4" name="Freeform: Shape 9">
              <a:extLst>
                <a:ext uri="{FF2B5EF4-FFF2-40B4-BE49-F238E27FC236}">
                  <a16:creationId xmlns:a16="http://schemas.microsoft.com/office/drawing/2014/main" id="{CBB9125F-3C59-42E3-9ECD-213AF1E9926E}"/>
                </a:ext>
              </a:extLst>
            </p:cNvPr>
            <p:cNvSpPr/>
            <p:nvPr/>
          </p:nvSpPr>
          <p:spPr>
            <a:xfrm>
              <a:off x="6245595" y="2182126"/>
              <a:ext cx="523875" cy="323850"/>
            </a:xfrm>
            <a:custGeom>
              <a:avLst/>
              <a:gdLst>
                <a:gd name="connsiteX0" fmla="*/ 514183 w 523875"/>
                <a:gd name="connsiteY0" fmla="*/ 65059 h 323850"/>
                <a:gd name="connsiteX1" fmla="*/ 453623 w 523875"/>
                <a:gd name="connsiteY1" fmla="*/ 21834 h 323850"/>
                <a:gd name="connsiteX2" fmla="*/ 343391 w 523875"/>
                <a:gd name="connsiteY2" fmla="*/ 80899 h 323850"/>
                <a:gd name="connsiteX3" fmla="*/ 339200 w 523875"/>
                <a:gd name="connsiteY3" fmla="*/ 216078 h 323850"/>
                <a:gd name="connsiteX4" fmla="*/ 295489 w 523875"/>
                <a:gd name="connsiteY4" fmla="*/ 319176 h 323850"/>
                <a:gd name="connsiteX5" fmla="*/ 239902 w 523875"/>
                <a:gd name="connsiteY5" fmla="*/ 291954 h 323850"/>
                <a:gd name="connsiteX6" fmla="*/ 188743 w 523875"/>
                <a:gd name="connsiteY6" fmla="*/ 294745 h 323850"/>
                <a:gd name="connsiteX7" fmla="*/ 177151 w 523875"/>
                <a:gd name="connsiteY7" fmla="*/ 251215 h 323850"/>
                <a:gd name="connsiteX8" fmla="*/ 387634 w 523875"/>
                <a:gd name="connsiteY8" fmla="*/ 68726 h 323850"/>
                <a:gd name="connsiteX9" fmla="*/ 403732 w 523875"/>
                <a:gd name="connsiteY9" fmla="*/ 109607 h 323850"/>
                <a:gd name="connsiteX10" fmla="*/ 439279 w 523875"/>
                <a:gd name="connsiteY10" fmla="*/ 76527 h 323850"/>
                <a:gd name="connsiteX11" fmla="*/ 348496 w 523875"/>
                <a:gd name="connsiteY11" fmla="*/ 83395 h 323850"/>
                <a:gd name="connsiteX12" fmla="*/ 435697 w 523875"/>
                <a:gd name="connsiteY12" fmla="*/ 69507 h 323850"/>
                <a:gd name="connsiteX13" fmla="*/ 484665 w 523875"/>
                <a:gd name="connsiteY13" fmla="*/ 109646 h 323850"/>
                <a:gd name="connsiteX14" fmla="*/ 64280 w 523875"/>
                <a:gd name="connsiteY14" fmla="*/ 16653 h 323850"/>
                <a:gd name="connsiteX15" fmla="*/ 93245 w 523875"/>
                <a:gd name="connsiteY15" fmla="*/ 67526 h 323850"/>
                <a:gd name="connsiteX16" fmla="*/ 137555 w 523875"/>
                <a:gd name="connsiteY16" fmla="*/ 29921 h 323850"/>
                <a:gd name="connsiteX17" fmla="*/ 11530 w 523875"/>
                <a:gd name="connsiteY17" fmla="*/ 41085 h 323850"/>
                <a:gd name="connsiteX18" fmla="*/ 99370 w 523875"/>
                <a:gd name="connsiteY18" fmla="*/ 12814 h 323850"/>
                <a:gd name="connsiteX19" fmla="*/ 179789 w 523875"/>
                <a:gd name="connsiteY19" fmla="*/ 70812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3875" h="323850">
                  <a:moveTo>
                    <a:pt x="514183" y="65059"/>
                  </a:moveTo>
                  <a:cubicBezTo>
                    <a:pt x="502172" y="48781"/>
                    <a:pt x="494105" y="22120"/>
                    <a:pt x="453623" y="21834"/>
                  </a:cubicBezTo>
                  <a:cubicBezTo>
                    <a:pt x="413142" y="21558"/>
                    <a:pt x="374052" y="29731"/>
                    <a:pt x="343391" y="80899"/>
                  </a:cubicBezTo>
                  <a:cubicBezTo>
                    <a:pt x="312730" y="132048"/>
                    <a:pt x="325655" y="192418"/>
                    <a:pt x="339200" y="216078"/>
                  </a:cubicBezTo>
                  <a:cubicBezTo>
                    <a:pt x="359183" y="250930"/>
                    <a:pt x="367480" y="325034"/>
                    <a:pt x="295489" y="319176"/>
                  </a:cubicBezTo>
                  <a:cubicBezTo>
                    <a:pt x="263247" y="316557"/>
                    <a:pt x="252398" y="292640"/>
                    <a:pt x="239902" y="291954"/>
                  </a:cubicBezTo>
                  <a:cubicBezTo>
                    <a:pt x="227395" y="291268"/>
                    <a:pt x="204116" y="303012"/>
                    <a:pt x="188743" y="294745"/>
                  </a:cubicBezTo>
                  <a:cubicBezTo>
                    <a:pt x="173398" y="286477"/>
                    <a:pt x="166454" y="265189"/>
                    <a:pt x="177151" y="251215"/>
                  </a:cubicBezTo>
                  <a:moveTo>
                    <a:pt x="387634" y="68726"/>
                  </a:moveTo>
                  <a:cubicBezTo>
                    <a:pt x="386644" y="80204"/>
                    <a:pt x="380453" y="102930"/>
                    <a:pt x="403732" y="109607"/>
                  </a:cubicBezTo>
                  <a:cubicBezTo>
                    <a:pt x="427030" y="116275"/>
                    <a:pt x="440993" y="93520"/>
                    <a:pt x="439279" y="76527"/>
                  </a:cubicBezTo>
                  <a:moveTo>
                    <a:pt x="348496" y="83395"/>
                  </a:moveTo>
                  <a:cubicBezTo>
                    <a:pt x="378338" y="72488"/>
                    <a:pt x="403198" y="57267"/>
                    <a:pt x="435697" y="69507"/>
                  </a:cubicBezTo>
                  <a:cubicBezTo>
                    <a:pt x="468197" y="81756"/>
                    <a:pt x="479331" y="100178"/>
                    <a:pt x="484665" y="109646"/>
                  </a:cubicBezTo>
                  <a:moveTo>
                    <a:pt x="64280" y="16653"/>
                  </a:moveTo>
                  <a:cubicBezTo>
                    <a:pt x="61146" y="31388"/>
                    <a:pt x="65413" y="62725"/>
                    <a:pt x="93245" y="67526"/>
                  </a:cubicBezTo>
                  <a:cubicBezTo>
                    <a:pt x="121068" y="72317"/>
                    <a:pt x="136403" y="54086"/>
                    <a:pt x="137555" y="29921"/>
                  </a:cubicBezTo>
                  <a:moveTo>
                    <a:pt x="11530" y="41085"/>
                  </a:moveTo>
                  <a:cubicBezTo>
                    <a:pt x="29275" y="27930"/>
                    <a:pt x="55831" y="5994"/>
                    <a:pt x="99370" y="12814"/>
                  </a:cubicBezTo>
                  <a:cubicBezTo>
                    <a:pt x="136956" y="18691"/>
                    <a:pt x="156110" y="33569"/>
                    <a:pt x="179789" y="7081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5" name="Freeform: Shape 10">
              <a:extLst>
                <a:ext uri="{FF2B5EF4-FFF2-40B4-BE49-F238E27FC236}">
                  <a16:creationId xmlns:a16="http://schemas.microsoft.com/office/drawing/2014/main" id="{60E7D14B-48AA-45BE-8AF9-F6C9CFF8777E}"/>
                </a:ext>
              </a:extLst>
            </p:cNvPr>
            <p:cNvSpPr/>
            <p:nvPr/>
          </p:nvSpPr>
          <p:spPr>
            <a:xfrm>
              <a:off x="5477658" y="2481607"/>
              <a:ext cx="1285875" cy="2028825"/>
            </a:xfrm>
            <a:custGeom>
              <a:avLst/>
              <a:gdLst>
                <a:gd name="connsiteX0" fmla="*/ 13180 w 1285875"/>
                <a:gd name="connsiteY0" fmla="*/ 814328 h 2028825"/>
                <a:gd name="connsiteX1" fmla="*/ 482467 w 1285875"/>
                <a:gd name="connsiteY1" fmla="*/ 1049062 h 2028825"/>
                <a:gd name="connsiteX2" fmla="*/ 723145 w 1285875"/>
                <a:gd name="connsiteY2" fmla="*/ 2015659 h 2028825"/>
                <a:gd name="connsiteX3" fmla="*/ 1118947 w 1285875"/>
                <a:gd name="connsiteY3" fmla="*/ 591281 h 2028825"/>
                <a:gd name="connsiteX4" fmla="*/ 1241191 w 1285875"/>
                <a:gd name="connsiteY4" fmla="*/ 1152742 h 2028825"/>
                <a:gd name="connsiteX5" fmla="*/ 549628 w 1285875"/>
                <a:gd name="connsiteY5" fmla="*/ 14933 h 2028825"/>
                <a:gd name="connsiteX6" fmla="*/ 781991 w 1285875"/>
                <a:gd name="connsiteY6" fmla="*/ 267345 h 2028825"/>
                <a:gd name="connsiteX7" fmla="*/ 1073760 w 1285875"/>
                <a:gd name="connsiteY7" fmla="*/ 323181 h 2028825"/>
                <a:gd name="connsiteX8" fmla="*/ 1279243 w 1285875"/>
                <a:gd name="connsiteY8" fmla="*/ 13180 h 202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875" h="2028825">
                  <a:moveTo>
                    <a:pt x="13180" y="814328"/>
                  </a:moveTo>
                  <a:cubicBezTo>
                    <a:pt x="96562" y="738471"/>
                    <a:pt x="350613" y="698837"/>
                    <a:pt x="482467" y="1049062"/>
                  </a:cubicBezTo>
                  <a:cubicBezTo>
                    <a:pt x="606369" y="1378141"/>
                    <a:pt x="446301" y="1460866"/>
                    <a:pt x="723145" y="2015659"/>
                  </a:cubicBezTo>
                  <a:moveTo>
                    <a:pt x="1118947" y="591281"/>
                  </a:moveTo>
                  <a:cubicBezTo>
                    <a:pt x="1251706" y="754178"/>
                    <a:pt x="1290035" y="961032"/>
                    <a:pt x="1241191" y="1152742"/>
                  </a:cubicBezTo>
                  <a:moveTo>
                    <a:pt x="549628" y="14933"/>
                  </a:moveTo>
                  <a:cubicBezTo>
                    <a:pt x="566983" y="62996"/>
                    <a:pt x="639773" y="191707"/>
                    <a:pt x="781991" y="267345"/>
                  </a:cubicBezTo>
                  <a:cubicBezTo>
                    <a:pt x="924218" y="342974"/>
                    <a:pt x="1002713" y="353042"/>
                    <a:pt x="1073760" y="323181"/>
                  </a:cubicBezTo>
                  <a:cubicBezTo>
                    <a:pt x="1144798" y="293311"/>
                    <a:pt x="1232104" y="181782"/>
                    <a:pt x="1279243" y="13180"/>
                  </a:cubicBezTo>
                </a:path>
              </a:pathLst>
            </a:custGeom>
            <a:noFill/>
            <a:ln w="17574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6" name="Freeform: Shape 11">
              <a:extLst>
                <a:ext uri="{FF2B5EF4-FFF2-40B4-BE49-F238E27FC236}">
                  <a16:creationId xmlns:a16="http://schemas.microsoft.com/office/drawing/2014/main" id="{8837AF8E-C07A-4145-89BB-FD1B4DA4754A}"/>
                </a:ext>
              </a:extLst>
            </p:cNvPr>
            <p:cNvSpPr/>
            <p:nvPr/>
          </p:nvSpPr>
          <p:spPr>
            <a:xfrm>
              <a:off x="6765505" y="3559896"/>
              <a:ext cx="180975" cy="200025"/>
            </a:xfrm>
            <a:custGeom>
              <a:avLst/>
              <a:gdLst>
                <a:gd name="connsiteX0" fmla="*/ 98248 w 180975"/>
                <a:gd name="connsiteY0" fmla="*/ 73977 h 200025"/>
                <a:gd name="connsiteX1" fmla="*/ 158446 w 180975"/>
                <a:gd name="connsiteY1" fmla="*/ 46097 h 200025"/>
                <a:gd name="connsiteX2" fmla="*/ 129319 w 180975"/>
                <a:gd name="connsiteY2" fmla="*/ 86207 h 200025"/>
                <a:gd name="connsiteX3" fmla="*/ 168600 w 180975"/>
                <a:gd name="connsiteY3" fmla="*/ 109191 h 200025"/>
                <a:gd name="connsiteX4" fmla="*/ 107097 w 180975"/>
                <a:gd name="connsiteY4" fmla="*/ 138518 h 200025"/>
                <a:gd name="connsiteX5" fmla="*/ 57729 w 180975"/>
                <a:gd name="connsiteY5" fmla="*/ 191077 h 200025"/>
                <a:gd name="connsiteX6" fmla="*/ 81094 w 180975"/>
                <a:gd name="connsiteY6" fmla="*/ 113086 h 200025"/>
                <a:gd name="connsiteX7" fmla="*/ 11904 w 180975"/>
                <a:gd name="connsiteY7" fmla="*/ 82635 h 200025"/>
                <a:gd name="connsiteX8" fmla="*/ 98248 w 180975"/>
                <a:gd name="connsiteY8" fmla="*/ 7397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200025">
                  <a:moveTo>
                    <a:pt x="98248" y="73977"/>
                  </a:moveTo>
                  <a:cubicBezTo>
                    <a:pt x="87742" y="-28217"/>
                    <a:pt x="159361" y="19694"/>
                    <a:pt x="158446" y="46097"/>
                  </a:cubicBezTo>
                  <a:cubicBezTo>
                    <a:pt x="157541" y="72491"/>
                    <a:pt x="129319" y="86207"/>
                    <a:pt x="129319" y="86207"/>
                  </a:cubicBezTo>
                  <a:cubicBezTo>
                    <a:pt x="129319" y="86207"/>
                    <a:pt x="155360" y="80092"/>
                    <a:pt x="168600" y="109191"/>
                  </a:cubicBezTo>
                  <a:cubicBezTo>
                    <a:pt x="181859" y="138280"/>
                    <a:pt x="155846" y="190706"/>
                    <a:pt x="107097" y="138518"/>
                  </a:cubicBezTo>
                  <a:cubicBezTo>
                    <a:pt x="107097" y="138518"/>
                    <a:pt x="103801" y="218557"/>
                    <a:pt x="57729" y="191077"/>
                  </a:cubicBezTo>
                  <a:cubicBezTo>
                    <a:pt x="11647" y="163578"/>
                    <a:pt x="71559" y="115439"/>
                    <a:pt x="81094" y="113086"/>
                  </a:cubicBezTo>
                  <a:cubicBezTo>
                    <a:pt x="81094" y="113086"/>
                    <a:pt x="5599" y="122621"/>
                    <a:pt x="11904" y="82635"/>
                  </a:cubicBezTo>
                  <a:cubicBezTo>
                    <a:pt x="18229" y="42659"/>
                    <a:pt x="56976" y="25504"/>
                    <a:pt x="98248" y="73977"/>
                  </a:cubicBezTo>
                </a:path>
              </a:pathLst>
            </a:custGeom>
            <a:noFill/>
            <a:ln w="15373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7" name="Freeform: Shape 12">
              <a:extLst>
                <a:ext uri="{FF2B5EF4-FFF2-40B4-BE49-F238E27FC236}">
                  <a16:creationId xmlns:a16="http://schemas.microsoft.com/office/drawing/2014/main" id="{78950DCE-513A-459B-86FD-FCE3BE45C272}"/>
                </a:ext>
              </a:extLst>
            </p:cNvPr>
            <p:cNvSpPr/>
            <p:nvPr/>
          </p:nvSpPr>
          <p:spPr>
            <a:xfrm>
              <a:off x="6086954" y="3412009"/>
              <a:ext cx="619125" cy="1104900"/>
            </a:xfrm>
            <a:custGeom>
              <a:avLst/>
              <a:gdLst>
                <a:gd name="connsiteX0" fmla="*/ 203394 w 619125"/>
                <a:gd name="connsiteY0" fmla="*/ 13180 h 1104900"/>
                <a:gd name="connsiteX1" fmla="*/ 611074 w 619125"/>
                <a:gd name="connsiteY1" fmla="*/ 354747 h 1104900"/>
                <a:gd name="connsiteX2" fmla="*/ 13180 w 619125"/>
                <a:gd name="connsiteY2" fmla="*/ 523692 h 1104900"/>
                <a:gd name="connsiteX3" fmla="*/ 258592 w 619125"/>
                <a:gd name="connsiteY3" fmla="*/ 109623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9125" h="1104900">
                  <a:moveTo>
                    <a:pt x="203394" y="13180"/>
                  </a:moveTo>
                  <a:cubicBezTo>
                    <a:pt x="275375" y="48604"/>
                    <a:pt x="509557" y="193565"/>
                    <a:pt x="611074" y="354747"/>
                  </a:cubicBezTo>
                  <a:moveTo>
                    <a:pt x="13180" y="523692"/>
                  </a:moveTo>
                  <a:cubicBezTo>
                    <a:pt x="28744" y="612846"/>
                    <a:pt x="127747" y="960689"/>
                    <a:pt x="258592" y="1096230"/>
                  </a:cubicBezTo>
                </a:path>
              </a:pathLst>
            </a:custGeom>
            <a:noFill/>
            <a:ln w="17574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8" name="Freeform: Shape 13">
              <a:extLst>
                <a:ext uri="{FF2B5EF4-FFF2-40B4-BE49-F238E27FC236}">
                  <a16:creationId xmlns:a16="http://schemas.microsoft.com/office/drawing/2014/main" id="{168FCD99-4A9A-4BDF-900F-58C7DA1B2EB6}"/>
                </a:ext>
              </a:extLst>
            </p:cNvPr>
            <p:cNvSpPr/>
            <p:nvPr/>
          </p:nvSpPr>
          <p:spPr>
            <a:xfrm>
              <a:off x="6363433" y="2547027"/>
              <a:ext cx="219075" cy="95250"/>
            </a:xfrm>
            <a:custGeom>
              <a:avLst/>
              <a:gdLst>
                <a:gd name="connsiteX0" fmla="*/ 103261 w 219075"/>
                <a:gd name="connsiteY0" fmla="*/ 73519 h 95250"/>
                <a:gd name="connsiteX1" fmla="*/ 158953 w 219075"/>
                <a:gd name="connsiteY1" fmla="*/ 84444 h 95250"/>
                <a:gd name="connsiteX2" fmla="*/ 182318 w 219075"/>
                <a:gd name="connsiteY2" fmla="*/ 71223 h 95250"/>
                <a:gd name="connsiteX3" fmla="*/ 64180 w 219075"/>
                <a:gd name="connsiteY3" fmla="*/ 37714 h 95250"/>
                <a:gd name="connsiteX4" fmla="*/ 132836 w 219075"/>
                <a:gd name="connsiteY4" fmla="*/ 13702 h 95250"/>
                <a:gd name="connsiteX5" fmla="*/ 165602 w 219075"/>
                <a:gd name="connsiteY5" fmla="*/ 25827 h 95250"/>
                <a:gd name="connsiteX6" fmla="*/ 198453 w 219075"/>
                <a:gd name="connsiteY6" fmla="*/ 23932 h 95250"/>
                <a:gd name="connsiteX7" fmla="*/ 9887 w 219075"/>
                <a:gd name="connsiteY7" fmla="*/ 21074 h 95250"/>
                <a:gd name="connsiteX8" fmla="*/ 135865 w 219075"/>
                <a:gd name="connsiteY8" fmla="*/ 50887 h 95250"/>
                <a:gd name="connsiteX9" fmla="*/ 168316 w 219075"/>
                <a:gd name="connsiteY9" fmla="*/ 47925 h 95250"/>
                <a:gd name="connsiteX10" fmla="*/ 213731 w 219075"/>
                <a:gd name="connsiteY10" fmla="*/ 5092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075" h="95250">
                  <a:moveTo>
                    <a:pt x="103261" y="73519"/>
                  </a:moveTo>
                  <a:cubicBezTo>
                    <a:pt x="117596" y="81549"/>
                    <a:pt x="143408" y="90216"/>
                    <a:pt x="158953" y="84444"/>
                  </a:cubicBezTo>
                  <a:cubicBezTo>
                    <a:pt x="174508" y="78681"/>
                    <a:pt x="182318" y="71223"/>
                    <a:pt x="182318" y="71223"/>
                  </a:cubicBezTo>
                  <a:moveTo>
                    <a:pt x="64180" y="37714"/>
                  </a:moveTo>
                  <a:cubicBezTo>
                    <a:pt x="94593" y="26999"/>
                    <a:pt x="123397" y="-52"/>
                    <a:pt x="132836" y="13702"/>
                  </a:cubicBezTo>
                  <a:cubicBezTo>
                    <a:pt x="142275" y="27437"/>
                    <a:pt x="153962" y="33943"/>
                    <a:pt x="165602" y="25827"/>
                  </a:cubicBezTo>
                  <a:cubicBezTo>
                    <a:pt x="177794" y="17350"/>
                    <a:pt x="182785" y="7282"/>
                    <a:pt x="198453" y="23932"/>
                  </a:cubicBezTo>
                  <a:moveTo>
                    <a:pt x="9887" y="21074"/>
                  </a:moveTo>
                  <a:cubicBezTo>
                    <a:pt x="54378" y="45515"/>
                    <a:pt x="118082" y="37772"/>
                    <a:pt x="135865" y="50887"/>
                  </a:cubicBezTo>
                  <a:cubicBezTo>
                    <a:pt x="153629" y="63984"/>
                    <a:pt x="158610" y="50211"/>
                    <a:pt x="168316" y="47925"/>
                  </a:cubicBezTo>
                  <a:cubicBezTo>
                    <a:pt x="178042" y="45658"/>
                    <a:pt x="187347" y="49154"/>
                    <a:pt x="213731" y="50926"/>
                  </a:cubicBezTo>
                </a:path>
              </a:pathLst>
            </a:custGeom>
            <a:noFill/>
            <a:ln w="13183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9" name="Freeform: Shape 14">
              <a:extLst>
                <a:ext uri="{FF2B5EF4-FFF2-40B4-BE49-F238E27FC236}">
                  <a16:creationId xmlns:a16="http://schemas.microsoft.com/office/drawing/2014/main" id="{58AA13F1-B2E7-444A-A18A-B3FBAB8378CF}"/>
                </a:ext>
              </a:extLst>
            </p:cNvPr>
            <p:cNvSpPr/>
            <p:nvPr/>
          </p:nvSpPr>
          <p:spPr>
            <a:xfrm>
              <a:off x="5331769" y="3575258"/>
              <a:ext cx="180975" cy="1162050"/>
            </a:xfrm>
            <a:custGeom>
              <a:avLst/>
              <a:gdLst>
                <a:gd name="connsiteX0" fmla="*/ 21214 w 180975"/>
                <a:gd name="connsiteY0" fmla="*/ 13180 h 1162050"/>
                <a:gd name="connsiteX1" fmla="*/ 176871 w 180975"/>
                <a:gd name="connsiteY1" fmla="*/ 1155152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1162050">
                  <a:moveTo>
                    <a:pt x="21214" y="13180"/>
                  </a:moveTo>
                  <a:cubicBezTo>
                    <a:pt x="-8599" y="399124"/>
                    <a:pt x="44845" y="791258"/>
                    <a:pt x="176871" y="1155152"/>
                  </a:cubicBezTo>
                </a:path>
              </a:pathLst>
            </a:custGeom>
            <a:noFill/>
            <a:ln w="17574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0" name="Freeform: Shape 15">
              <a:extLst>
                <a:ext uri="{FF2B5EF4-FFF2-40B4-BE49-F238E27FC236}">
                  <a16:creationId xmlns:a16="http://schemas.microsoft.com/office/drawing/2014/main" id="{43E7FBFF-9047-41CC-BC73-469B6900BE05}"/>
                </a:ext>
              </a:extLst>
            </p:cNvPr>
            <p:cNvSpPr/>
            <p:nvPr/>
          </p:nvSpPr>
          <p:spPr>
            <a:xfrm>
              <a:off x="5326856" y="1512989"/>
              <a:ext cx="1914525" cy="3228975"/>
            </a:xfrm>
            <a:custGeom>
              <a:avLst/>
              <a:gdLst>
                <a:gd name="connsiteX0" fmla="*/ 7144 w 1914525"/>
                <a:gd name="connsiteY0" fmla="*/ 7144 h 3228975"/>
                <a:gd name="connsiteX1" fmla="*/ 1914316 w 1914525"/>
                <a:gd name="connsiteY1" fmla="*/ 7144 h 3228975"/>
                <a:gd name="connsiteX2" fmla="*/ 1914316 w 1914525"/>
                <a:gd name="connsiteY2" fmla="*/ 3228375 h 3228975"/>
                <a:gd name="connsiteX3" fmla="*/ 7144 w 1914525"/>
                <a:gd name="connsiteY3" fmla="*/ 3228375 h 322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525" h="3228975">
                  <a:moveTo>
                    <a:pt x="7144" y="7144"/>
                  </a:moveTo>
                  <a:lnTo>
                    <a:pt x="1914316" y="7144"/>
                  </a:lnTo>
                  <a:lnTo>
                    <a:pt x="1914316" y="3228375"/>
                  </a:lnTo>
                  <a:lnTo>
                    <a:pt x="7144" y="322837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454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29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0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5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6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7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8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51" name="Obraz 50" descr="Obraz zawierający tekst, osoba, ściana, pozujący&#10;&#10;Opis wygenerowany automatycznie">
            <a:extLst>
              <a:ext uri="{FF2B5EF4-FFF2-40B4-BE49-F238E27FC236}">
                <a16:creationId xmlns:a16="http://schemas.microsoft.com/office/drawing/2014/main" id="{97293EC9-7FF4-4374-AA31-6F3C7556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77" y="364355"/>
            <a:ext cx="7901789" cy="5951042"/>
          </a:xfrm>
          <a:prstGeom prst="rect">
            <a:avLst/>
          </a:prstGeom>
        </p:spPr>
      </p:pic>
      <p:grpSp>
        <p:nvGrpSpPr>
          <p:cNvPr id="52" name="Grupa 51"/>
          <p:cNvGrpSpPr/>
          <p:nvPr/>
        </p:nvGrpSpPr>
        <p:grpSpPr>
          <a:xfrm>
            <a:off x="306813" y="596053"/>
            <a:ext cx="4028073" cy="1020890"/>
            <a:chOff x="1946692" y="4375907"/>
            <a:chExt cx="3420645" cy="1477698"/>
          </a:xfrm>
        </p:grpSpPr>
        <p:sp>
          <p:nvSpPr>
            <p:cNvPr id="53" name="Pięciokąt 52"/>
            <p:cNvSpPr/>
            <p:nvPr/>
          </p:nvSpPr>
          <p:spPr>
            <a:xfrm>
              <a:off x="1946694" y="4375907"/>
              <a:ext cx="3420643" cy="1477698"/>
            </a:xfrm>
            <a:prstGeom prst="homePlate">
              <a:avLst>
                <a:gd name="adj" fmla="val 425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4" name="Prostokąt 53"/>
            <p:cNvSpPr/>
            <p:nvPr/>
          </p:nvSpPr>
          <p:spPr>
            <a:xfrm>
              <a:off x="1946692" y="4519410"/>
              <a:ext cx="3220722" cy="118433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1600" dirty="0">
                  <a:solidFill>
                    <a:srgbClr val="005B7F"/>
                  </a:solidFill>
                </a:rPr>
                <a:t>Fot. Władysława Markiewiczówna </a:t>
              </a:r>
              <a:br>
                <a:rPr lang="pl-PL" sz="1600" dirty="0">
                  <a:solidFill>
                    <a:srgbClr val="005B7F"/>
                  </a:solidFill>
                </a:rPr>
              </a:br>
              <a:r>
                <a:rPr lang="pl-PL" sz="1600" dirty="0">
                  <a:solidFill>
                    <a:srgbClr val="005B7F"/>
                  </a:solidFill>
                </a:rPr>
                <a:t>w gronie kompozytorów krakowskich, </a:t>
              </a:r>
              <a:br>
                <a:rPr lang="pl-PL" sz="1600" dirty="0">
                  <a:solidFill>
                    <a:srgbClr val="005B7F"/>
                  </a:solidFill>
                </a:rPr>
              </a:br>
              <a:r>
                <a:rPr lang="pl-PL" sz="1600" dirty="0">
                  <a:solidFill>
                    <a:srgbClr val="005B7F"/>
                  </a:solidFill>
                </a:rPr>
                <a:t>lata 30-te XX w.</a:t>
              </a:r>
            </a:p>
            <a:p>
              <a:endParaRPr lang="pl-PL" sz="1600" dirty="0">
                <a:solidFill>
                  <a:srgbClr val="005B7F"/>
                </a:solidFill>
              </a:endParaRPr>
            </a:p>
          </p:txBody>
        </p:sp>
      </p:grpSp>
      <p:grpSp>
        <p:nvGrpSpPr>
          <p:cNvPr id="15" name="Group 38">
            <a:extLst>
              <a:ext uri="{FF2B5EF4-FFF2-40B4-BE49-F238E27FC236}">
                <a16:creationId xmlns:a16="http://schemas.microsoft.com/office/drawing/2014/main" id="{435E319E-23B3-41D3-BBCF-099A27F88DF2}"/>
              </a:ext>
            </a:extLst>
          </p:cNvPr>
          <p:cNvGrpSpPr/>
          <p:nvPr/>
        </p:nvGrpSpPr>
        <p:grpSpPr>
          <a:xfrm rot="5400000">
            <a:off x="7587516" y="3026837"/>
            <a:ext cx="389343" cy="7031633"/>
            <a:chOff x="11581037" y="-869459"/>
            <a:chExt cx="389343" cy="7573932"/>
          </a:xfrm>
        </p:grpSpPr>
        <p:grpSp>
          <p:nvGrpSpPr>
            <p:cNvPr id="16" name="Group 37">
              <a:extLst>
                <a:ext uri="{FF2B5EF4-FFF2-40B4-BE49-F238E27FC236}">
                  <a16:creationId xmlns:a16="http://schemas.microsoft.com/office/drawing/2014/main" id="{F00D1306-89D6-44C2-9D6F-B6C4677B7EF7}"/>
                </a:ext>
              </a:extLst>
            </p:cNvPr>
            <p:cNvGrpSpPr/>
            <p:nvPr/>
          </p:nvGrpSpPr>
          <p:grpSpPr>
            <a:xfrm>
              <a:off x="11581037" y="851529"/>
              <a:ext cx="389342" cy="5852182"/>
              <a:chOff x="11581037" y="851529"/>
              <a:chExt cx="389342" cy="5852182"/>
            </a:xfrm>
          </p:grpSpPr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5B1BECF-277C-43F6-A199-2AD437216827}"/>
                  </a:ext>
                </a:extLst>
              </p:cNvPr>
              <p:cNvSpPr/>
              <p:nvPr/>
            </p:nvSpPr>
            <p:spPr>
              <a:xfrm>
                <a:off x="11688767" y="851529"/>
                <a:ext cx="281612" cy="585218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DF0EC1FE-6369-40CE-9C5E-553F41C7507C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17" name="TextBox 30">
              <a:extLst>
                <a:ext uri="{FF2B5EF4-FFF2-40B4-BE49-F238E27FC236}">
                  <a16:creationId xmlns:a16="http://schemas.microsoft.com/office/drawing/2014/main" id="{795038D9-00E6-4E15-A2D6-5DBDDE91F4F7}"/>
                </a:ext>
              </a:extLst>
            </p:cNvPr>
            <p:cNvSpPr txBox="1"/>
            <p:nvPr/>
          </p:nvSpPr>
          <p:spPr>
            <a:xfrm rot="16200000">
              <a:off x="8075692" y="2809785"/>
              <a:ext cx="75739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I. </a:t>
              </a:r>
              <a:r>
                <a:rPr lang="pl-PL" sz="800" dirty="0" err="1">
                  <a:solidFill>
                    <a:srgbClr val="005B7F"/>
                  </a:solidFill>
                </a:rPr>
                <a:t>Bias</a:t>
              </a:r>
              <a:r>
                <a:rPr lang="pl-PL" sz="800" dirty="0">
                  <a:solidFill>
                    <a:srgbClr val="005B7F"/>
                  </a:solidFill>
                </a:rPr>
                <a:t>, M. Bieda, </a:t>
              </a:r>
              <a:r>
                <a:rPr lang="pl-PL" sz="800" i="1" dirty="0">
                  <a:solidFill>
                    <a:srgbClr val="005B7F"/>
                  </a:solidFill>
                </a:rPr>
                <a:t>W. Markiewiczówna. Kompozytorka, pianistka, pedagog, </a:t>
              </a:r>
              <a:r>
                <a:rPr lang="pl-PL" sz="800" dirty="0">
                  <a:solidFill>
                    <a:srgbClr val="005B7F"/>
                  </a:solidFill>
                </a:rPr>
                <a:t>Katowice 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3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10199615" y="5110246"/>
            <a:ext cx="393463" cy="2573845"/>
            <a:chOff x="11581037" y="3932127"/>
            <a:chExt cx="393463" cy="2772347"/>
          </a:xfrm>
        </p:grpSpPr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3932127"/>
              <a:ext cx="393463" cy="2771584"/>
              <a:chOff x="11581037" y="3932127"/>
              <a:chExt cx="393463" cy="2771584"/>
            </a:xfrm>
          </p:grpSpPr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3" y="3932127"/>
                <a:ext cx="285737" cy="2771584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10502530" y="5252017"/>
              <a:ext cx="270485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b="1" dirty="0"/>
                <a:t>http://www.am.katowice.pl/?a=312_historia</a:t>
              </a:r>
            </a:p>
          </p:txBody>
        </p:sp>
      </p:grpSp>
      <p:pic>
        <p:nvPicPr>
          <p:cNvPr id="32" name="Obraz 31">
            <a:extLst>
              <a:ext uri="{FF2B5EF4-FFF2-40B4-BE49-F238E27FC236}">
                <a16:creationId xmlns:a16="http://schemas.microsoft.com/office/drawing/2014/main" id="{6FFE244E-3289-449F-9B6E-B253B42C1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888" y="351665"/>
            <a:ext cx="7359381" cy="5848771"/>
          </a:xfrm>
          <a:prstGeom prst="rect">
            <a:avLst/>
          </a:prstGeom>
        </p:spPr>
      </p:pic>
      <p:grpSp>
        <p:nvGrpSpPr>
          <p:cNvPr id="33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4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683946" y="3686750"/>
            <a:ext cx="3383852" cy="1197374"/>
            <a:chOff x="2833737" y="4699590"/>
            <a:chExt cx="3383852" cy="1197374"/>
          </a:xfrm>
        </p:grpSpPr>
        <p:sp>
          <p:nvSpPr>
            <p:cNvPr id="9" name="Pięciokąt 8"/>
            <p:cNvSpPr/>
            <p:nvPr/>
          </p:nvSpPr>
          <p:spPr>
            <a:xfrm>
              <a:off x="2833737" y="4699590"/>
              <a:ext cx="3383852" cy="1197374"/>
            </a:xfrm>
            <a:prstGeom prst="homePlat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2833737" y="4768470"/>
              <a:ext cx="295486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>
                  <a:solidFill>
                    <a:srgbClr val="005B7F"/>
                  </a:solidFill>
                </a:rPr>
                <a:t>Fot. Grono profesorów. </a:t>
              </a:r>
              <a:br>
                <a:rPr lang="pl-PL" sz="1600" dirty="0">
                  <a:solidFill>
                    <a:srgbClr val="005B7F"/>
                  </a:solidFill>
                </a:rPr>
              </a:br>
              <a:r>
                <a:rPr lang="pl-PL" sz="1600" dirty="0">
                  <a:solidFill>
                    <a:srgbClr val="005B7F"/>
                  </a:solidFill>
                </a:rPr>
                <a:t>Pierwsza z lewej doc. Stefania </a:t>
              </a:r>
              <a:r>
                <a:rPr lang="pl-PL" sz="1600" dirty="0" err="1">
                  <a:solidFill>
                    <a:srgbClr val="005B7F"/>
                  </a:solidFill>
                </a:rPr>
                <a:t>Allinówna</a:t>
              </a:r>
              <a:r>
                <a:rPr lang="pl-PL" sz="1600" dirty="0">
                  <a:solidFill>
                    <a:srgbClr val="005B7F"/>
                  </a:solidFill>
                </a:rPr>
                <a:t>, pośrodku stoi prof. Władysława Markiewiczówna.</a:t>
              </a:r>
            </a:p>
          </p:txBody>
        </p:sp>
      </p:grpSp>
      <p:sp>
        <p:nvSpPr>
          <p:cNvPr id="2" name="Prostokąt 1"/>
          <p:cNvSpPr/>
          <p:nvPr/>
        </p:nvSpPr>
        <p:spPr>
          <a:xfrm>
            <a:off x="449214" y="600150"/>
            <a:ext cx="3618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W 1929 r. wróciła na stałe do Polski i została profesorem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w klasie fortepianu Państwowego Konserwatorium Muzycznego </a:t>
            </a:r>
          </a:p>
          <a:p>
            <a:r>
              <a:rPr lang="pl-PL" dirty="0">
                <a:solidFill>
                  <a:srgbClr val="005B7F"/>
                </a:solidFill>
              </a:rPr>
              <a:t>w Katowicach. </a:t>
            </a:r>
          </a:p>
        </p:txBody>
      </p:sp>
    </p:spTree>
    <p:extLst>
      <p:ext uri="{BB962C8B-B14F-4D97-AF65-F5344CB8AC3E}">
        <p14:creationId xmlns:p14="http://schemas.microsoft.com/office/powerpoint/2010/main" val="12052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201233" y="1981107"/>
            <a:ext cx="393464" cy="8615885"/>
            <a:chOff x="11581037" y="-2575892"/>
            <a:chExt cx="393464" cy="9280365"/>
          </a:xfrm>
        </p:grpSpPr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-1533706"/>
              <a:ext cx="393464" cy="8237418"/>
              <a:chOff x="11581037" y="-1533706"/>
              <a:chExt cx="393464" cy="8237418"/>
            </a:xfrm>
          </p:grpSpPr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4" y="-1533706"/>
                <a:ext cx="285737" cy="8237418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7214776" y="1964263"/>
              <a:ext cx="92803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https://pl.wiktionary.org/wiki/grand_piano#/media/Plik:Steinway_&amp;_Sons_concert_grand_piano,_model_D-274,_manufactured_at_Steinway's_factory_in_Hamburg,_Germany_cropped.jpg</a:t>
              </a:r>
            </a:p>
          </p:txBody>
        </p:sp>
      </p:grpSp>
      <p:grpSp>
        <p:nvGrpSpPr>
          <p:cNvPr id="33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4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63" y="725671"/>
            <a:ext cx="5763768" cy="491947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26763" y="54173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Markiewiczówna obok koncertowania </a:t>
            </a:r>
            <a:r>
              <a:rPr lang="pl-PL" b="1" dirty="0">
                <a:solidFill>
                  <a:srgbClr val="005B7F"/>
                </a:solidFill>
              </a:rPr>
              <a:t>komponowała</a:t>
            </a:r>
            <a:r>
              <a:rPr lang="pl-PL" dirty="0">
                <a:solidFill>
                  <a:srgbClr val="005B7F"/>
                </a:solidFill>
              </a:rPr>
              <a:t> również </a:t>
            </a:r>
            <a:r>
              <a:rPr lang="pl-PL" b="1" dirty="0">
                <a:solidFill>
                  <a:srgbClr val="005B7F"/>
                </a:solidFill>
              </a:rPr>
              <a:t>własne utwory</a:t>
            </a:r>
            <a:r>
              <a:rPr lang="pl-PL" dirty="0">
                <a:solidFill>
                  <a:srgbClr val="005B7F"/>
                </a:solidFill>
              </a:rPr>
              <a:t>. Były to zazwyczaj małe formy: pieśni do słów wybitnych poetów, walce, kołysanki, sonaty i inne (głównie na fortepian). Szczególnie polubiła twórczość dla dzieci, </a:t>
            </a:r>
          </a:p>
          <a:p>
            <a:r>
              <a:rPr lang="pl-PL" dirty="0">
                <a:solidFill>
                  <a:srgbClr val="005B7F"/>
                </a:solidFill>
              </a:rPr>
              <a:t>w której osiągnęła mistrzostwo dopasowania tytułu do muzyki (np. „Plotkary”, „Pastuszek”, „Przy kołysce”, „Strach na wróble”).</a:t>
            </a:r>
          </a:p>
        </p:txBody>
      </p:sp>
      <p:sp>
        <p:nvSpPr>
          <p:cNvPr id="5" name="Prostokąt 4"/>
          <p:cNvSpPr/>
          <p:nvPr/>
        </p:nvSpPr>
        <p:spPr>
          <a:xfrm>
            <a:off x="674150" y="3306291"/>
            <a:ext cx="52596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Podczas II wojny światowej pracowała z narażeniem życia w tajnym nauczaniu. Pisała też muzykę dla Teatru Marionetek oraz Teatru Rapsodycznego, gdzie grał Karol Wojtyła.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8480771" y="5345995"/>
            <a:ext cx="296648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rgbClr val="005B7F"/>
                </a:solidFill>
              </a:rPr>
              <a:t>FORTEPIAN KONCERTOWY</a:t>
            </a:r>
            <a:endParaRPr lang="pl-PL" sz="1200" dirty="0">
              <a:solidFill>
                <a:srgbClr val="005B7F"/>
              </a:solidFill>
              <a:latin typeface="HK Grotesk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6938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727544" y="3474985"/>
            <a:ext cx="393465" cy="5628134"/>
            <a:chOff x="11581037" y="642280"/>
            <a:chExt cx="393465" cy="6062191"/>
          </a:xfrm>
        </p:grpSpPr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642281"/>
              <a:ext cx="393465" cy="6061432"/>
              <a:chOff x="11581037" y="642281"/>
              <a:chExt cx="393465" cy="6061432"/>
            </a:xfrm>
          </p:grpSpPr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5" y="642281"/>
                <a:ext cx="285737" cy="6061432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8831560" y="3565654"/>
              <a:ext cx="60621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latin typeface="Calibri" panose="020F0502020204030204" pitchFamily="34" charset="0"/>
                  <a:cs typeface="Calibri" panose="020F0502020204030204" pitchFamily="34" charset="0"/>
                </a:rPr>
                <a:t>https://musiccook.pl/nauka-gry-na-instrumentach/8097-do-re-mi-fa-sol-poczatki-nauki-gry-na-fortepianie-markiewiczowna.html</a:t>
              </a:r>
            </a:p>
          </p:txBody>
        </p:sp>
      </p:grpSp>
      <p:grpSp>
        <p:nvGrpSpPr>
          <p:cNvPr id="33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4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4" name="Prostokąt 3"/>
          <p:cNvSpPr/>
          <p:nvPr/>
        </p:nvSpPr>
        <p:spPr>
          <a:xfrm>
            <a:off x="626763" y="541731"/>
            <a:ext cx="4540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Władysława Markiewiczówna napisała </a:t>
            </a:r>
            <a:r>
              <a:rPr lang="pl-PL" b="1" dirty="0">
                <a:solidFill>
                  <a:srgbClr val="005B7F"/>
                </a:solidFill>
              </a:rPr>
              <a:t>bestselerowy podręcznik</a:t>
            </a:r>
            <a:r>
              <a:rPr lang="pl-PL" dirty="0">
                <a:solidFill>
                  <a:srgbClr val="005B7F"/>
                </a:solidFill>
              </a:rPr>
              <a:t>.</a:t>
            </a:r>
            <a:r>
              <a:rPr lang="pl-PL" i="1" dirty="0">
                <a:solidFill>
                  <a:srgbClr val="005B7F"/>
                </a:solidFill>
              </a:rPr>
              <a:t> Do –re- mi-fa- </a:t>
            </a:r>
            <a:r>
              <a:rPr lang="pl-PL" i="1" dirty="0" err="1">
                <a:solidFill>
                  <a:srgbClr val="005B7F"/>
                </a:solidFill>
              </a:rPr>
              <a:t>sol</a:t>
            </a:r>
            <a:r>
              <a:rPr lang="pl-PL" i="1" dirty="0">
                <a:solidFill>
                  <a:srgbClr val="005B7F"/>
                </a:solidFill>
              </a:rPr>
              <a:t> Początki nauki gry na fortepianie</a:t>
            </a:r>
            <a:r>
              <a:rPr lang="pl-PL" dirty="0">
                <a:solidFill>
                  <a:srgbClr val="005B7F"/>
                </a:solidFill>
              </a:rPr>
              <a:t> to według ocen pedagogów i uczących się z niego najważniejszy podręcznik dla adeptów gry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na fortepianie. </a:t>
            </a:r>
          </a:p>
        </p:txBody>
      </p:sp>
      <p:pic>
        <p:nvPicPr>
          <p:cNvPr id="25" name="Obraz 24" descr="Obraz zawierający tekst&#10;&#10;Opis wygenerowany automatycznie">
            <a:extLst>
              <a:ext uri="{FF2B5EF4-FFF2-40B4-BE49-F238E27FC236}">
                <a16:creationId xmlns:a16="http://schemas.microsoft.com/office/drawing/2014/main" id="{D2DE7A70-D391-4D75-8A32-1E6E5B07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88" y="541731"/>
            <a:ext cx="6439856" cy="48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7607849" y="2969965"/>
            <a:ext cx="635562" cy="7031633"/>
            <a:chOff x="11581037" y="-869458"/>
            <a:chExt cx="635562" cy="7573932"/>
          </a:xfrm>
        </p:grpSpPr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117130"/>
              <a:ext cx="487872" cy="6586583"/>
              <a:chOff x="11581037" y="117130"/>
              <a:chExt cx="487872" cy="6586583"/>
            </a:xfrm>
          </p:grpSpPr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5" y="117130"/>
                <a:ext cx="380144" cy="6586583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8198801" y="2686675"/>
              <a:ext cx="7573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hlinkClick r:id="rId2"/>
                </a:rPr>
                <a:t>https://opera.krakow.pl/zmarl-kazimierz-kord-nasz-dyrektor</a:t>
              </a:r>
              <a:endParaRPr lang="pl-PL" sz="800" dirty="0"/>
            </a:p>
            <a:p>
              <a:r>
                <a:rPr lang="pl-PL" sz="800" dirty="0"/>
                <a:t>Fot. PAP/P. Gęsicki  https://dzieje.pl/kultura-i-sztuka/katowice-chca-kupic-i-przeznaczyc-na-cele-kulturalne-dom-wojciecha-kilara</a:t>
              </a:r>
            </a:p>
            <a:p>
              <a:endParaRPr lang="pl-PL" sz="800" dirty="0"/>
            </a:p>
          </p:txBody>
        </p:sp>
      </p:grpSp>
      <p:grpSp>
        <p:nvGrpSpPr>
          <p:cNvPr id="33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4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24" name="Obraz 23">
            <a:extLst>
              <a:ext uri="{FF2B5EF4-FFF2-40B4-BE49-F238E27FC236}">
                <a16:creationId xmlns:a16="http://schemas.microsoft.com/office/drawing/2014/main" id="{16D454AD-FE93-409D-BAEF-19CFEBBA6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794" y="952592"/>
            <a:ext cx="4386552" cy="3224186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0129460-5943-468C-89FC-1A3AD3D55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868" r="15868"/>
          <a:stretch/>
        </p:blipFill>
        <p:spPr>
          <a:xfrm>
            <a:off x="5708334" y="943421"/>
            <a:ext cx="4869512" cy="3233356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077959" y="4318226"/>
            <a:ext cx="4386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</a:rPr>
              <a:t>Kazimierz Kord</a:t>
            </a:r>
            <a:r>
              <a:rPr lang="pl-PL" dirty="0">
                <a:solidFill>
                  <a:srgbClr val="005B7F"/>
                </a:solidFill>
              </a:rPr>
              <a:t>, wybitny dyrygent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i profesor, przewodniczący jury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X Międzynarodowego Konkursu Pianistycznego im. Fryderyka Chopina,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dyr. Opery Krakowskiej i Filharmonii Narodowej</a:t>
            </a:r>
          </a:p>
        </p:txBody>
      </p:sp>
      <p:sp>
        <p:nvSpPr>
          <p:cNvPr id="6" name="Prostokąt 5"/>
          <p:cNvSpPr/>
          <p:nvPr/>
        </p:nvSpPr>
        <p:spPr>
          <a:xfrm>
            <a:off x="3744635" y="223916"/>
            <a:ext cx="5473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</a:rPr>
              <a:t>Wybitni uczniowie Markiewiczówny:</a:t>
            </a:r>
          </a:p>
        </p:txBody>
      </p:sp>
      <p:sp>
        <p:nvSpPr>
          <p:cNvPr id="7" name="Prostokąt 6"/>
          <p:cNvSpPr/>
          <p:nvPr/>
        </p:nvSpPr>
        <p:spPr>
          <a:xfrm>
            <a:off x="6464511" y="4247335"/>
            <a:ext cx="48945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</a:rPr>
              <a:t>Wojciech Kilar</a:t>
            </a:r>
            <a:r>
              <a:rPr lang="pl-PL" dirty="0">
                <a:solidFill>
                  <a:srgbClr val="005B7F"/>
                </a:solidFill>
              </a:rPr>
              <a:t>, wybitny dyrygent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i kompozytor, największą sławę światową zdobył jako twórca melodii do filmów fabularnych, jak: „Pan Tadeusz”, „Lalka”, „Hubal”, „Pianista”, „Wilcze echa”, „Sami swoi”, „Ziemia obiecana”, „Przygody pana Michała” i inne.</a:t>
            </a:r>
          </a:p>
        </p:txBody>
      </p:sp>
    </p:spTree>
    <p:extLst>
      <p:ext uri="{BB962C8B-B14F-4D97-AF65-F5344CB8AC3E}">
        <p14:creationId xmlns:p14="http://schemas.microsoft.com/office/powerpoint/2010/main" val="114629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33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4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6" name="Prostokąt 5"/>
          <p:cNvSpPr/>
          <p:nvPr/>
        </p:nvSpPr>
        <p:spPr>
          <a:xfrm>
            <a:off x="917124" y="361033"/>
            <a:ext cx="11105543" cy="2616101"/>
          </a:xfrm>
          <a:prstGeom prst="rect">
            <a:avLst/>
          </a:prstGeom>
          <a:ln>
            <a:solidFill>
              <a:srgbClr val="005B7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005B7F"/>
                </a:solidFill>
              </a:rPr>
              <a:t>Ze wspomnień prof. Andrzeja Jasińskiego, jej wybitnego ucznia: </a:t>
            </a:r>
          </a:p>
          <a:p>
            <a:pPr algn="ctr"/>
            <a:br>
              <a:rPr lang="pl-PL" b="1" dirty="0">
                <a:solidFill>
                  <a:srgbClr val="005B7F"/>
                </a:solidFill>
              </a:rPr>
            </a:br>
            <a:r>
              <a:rPr lang="pl-PL" i="1" dirty="0"/>
              <a:t>„Lekcje były bardzo różne, najważniejsze czego nauczyłem się od profesorki to to, że lekcje wynikają z potrzeby chwili </a:t>
            </a:r>
            <a:br>
              <a:rPr lang="pl-PL" i="1" dirty="0"/>
            </a:br>
            <a:r>
              <a:rPr lang="pl-PL" i="1" dirty="0"/>
              <a:t>i nastroju. (…) To co mi się później utrwaliło </a:t>
            </a:r>
            <a:r>
              <a:rPr lang="pl-PL" dirty="0"/>
              <a:t>​</a:t>
            </a:r>
            <a:br>
              <a:rPr lang="pl-PL" dirty="0"/>
            </a:br>
            <a:r>
              <a:rPr lang="pl-PL" i="1" dirty="0"/>
              <a:t>i zostało na całe moje życie to to, że muzyka jest jak deklamacja. (…) Była wszechstronną profesorką i co najważniejsze, dawała taką swobodę, która zobowiązywała mnie do tego, żebym sam się uczył. Dużo się od profesorki nauczyłem takich właśnie rzeczy, które łączą życie, kulturę, estetykę, etykę </a:t>
            </a:r>
            <a:r>
              <a:rPr lang="pl-PL" dirty="0"/>
              <a:t>​</a:t>
            </a:r>
            <a:br>
              <a:rPr lang="pl-PL" dirty="0"/>
            </a:br>
            <a:r>
              <a:rPr lang="pl-PL" i="1" dirty="0"/>
              <a:t>i tradycję z muzyką.(…) Dzięki niej zostałem pianistą i pedagogiem.”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0" r="1250" b="-17524"/>
          <a:stretch/>
        </p:blipFill>
        <p:spPr>
          <a:xfrm>
            <a:off x="7594240" y="3933799"/>
            <a:ext cx="4212000" cy="2664000"/>
          </a:xfrm>
          <a:prstGeom prst="rect">
            <a:avLst/>
          </a:prstGeom>
        </p:spPr>
      </p:pic>
      <p:grpSp>
        <p:nvGrpSpPr>
          <p:cNvPr id="13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9681235" y="2757401"/>
            <a:ext cx="389342" cy="7031633"/>
            <a:chOff x="11581037" y="-869459"/>
            <a:chExt cx="389342" cy="7573932"/>
          </a:xfrm>
        </p:grpSpPr>
        <p:grpSp>
          <p:nvGrpSpPr>
            <p:cNvPr id="14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851529"/>
              <a:ext cx="389342" cy="5852182"/>
              <a:chOff x="11581037" y="851529"/>
              <a:chExt cx="389342" cy="5852182"/>
            </a:xfrm>
          </p:grpSpPr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7" y="851529"/>
                <a:ext cx="281612" cy="585218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15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8075691" y="2809785"/>
              <a:ext cx="75739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/>
                <a:t>https://pl.wikipedia.org/wiki/Andrzej_Jasi%C5%84ski_(pianista)#/media/Plik:Profesor_Andrzej_Jasi%C5%84ski.jpg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99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33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4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2" name="Prostokąt 1"/>
          <p:cNvSpPr/>
          <p:nvPr/>
        </p:nvSpPr>
        <p:spPr>
          <a:xfrm>
            <a:off x="529518" y="626538"/>
            <a:ext cx="3736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Władysława Markiewiczówna zmarła </a:t>
            </a:r>
            <a:r>
              <a:rPr lang="pl-PL" b="1" dirty="0">
                <a:solidFill>
                  <a:srgbClr val="005B7F"/>
                </a:solidFill>
              </a:rPr>
              <a:t>17 maja 1982 r. w Katowicach</a:t>
            </a:r>
            <a:r>
              <a:rPr lang="pl-PL" dirty="0">
                <a:solidFill>
                  <a:srgbClr val="005B7F"/>
                </a:solidFill>
              </a:rPr>
              <a:t>.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D42F66-D5BA-49A7-97FB-0B8C71FA1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80" y="464349"/>
            <a:ext cx="6229266" cy="46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F4341477-A98B-410D-840E-1C78D08D2993}"/>
              </a:ext>
            </a:extLst>
          </p:cNvPr>
          <p:cNvGrpSpPr/>
          <p:nvPr/>
        </p:nvGrpSpPr>
        <p:grpSpPr>
          <a:xfrm>
            <a:off x="917124" y="3319260"/>
            <a:ext cx="4304998" cy="1110503"/>
            <a:chOff x="1946694" y="4519409"/>
            <a:chExt cx="3728896" cy="1256000"/>
          </a:xfrm>
        </p:grpSpPr>
        <p:sp>
          <p:nvSpPr>
            <p:cNvPr id="16" name="Pięciokąt 60">
              <a:extLst>
                <a:ext uri="{FF2B5EF4-FFF2-40B4-BE49-F238E27FC236}">
                  <a16:creationId xmlns:a16="http://schemas.microsoft.com/office/drawing/2014/main" id="{EAE08EEB-9268-468B-91CF-C7DEE46E4C50}"/>
                </a:ext>
              </a:extLst>
            </p:cNvPr>
            <p:cNvSpPr/>
            <p:nvPr/>
          </p:nvSpPr>
          <p:spPr>
            <a:xfrm>
              <a:off x="1946694" y="4519409"/>
              <a:ext cx="3728896" cy="1256000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A2C608E8-A6EA-4EEF-992F-6098C03C8828}"/>
                </a:ext>
              </a:extLst>
            </p:cNvPr>
            <p:cNvSpPr/>
            <p:nvPr/>
          </p:nvSpPr>
          <p:spPr>
            <a:xfrm>
              <a:off x="2139343" y="4681176"/>
              <a:ext cx="3220722" cy="49705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1600" dirty="0">
                  <a:solidFill>
                    <a:srgbClr val="005B7F"/>
                  </a:solidFill>
                </a:rPr>
                <a:t>Fot. Grób Władysławy Markiewiczówny na Cmentarzu Rakowickim </a:t>
              </a:r>
            </a:p>
          </p:txBody>
        </p:sp>
      </p:grpSp>
      <p:grpSp>
        <p:nvGrpSpPr>
          <p:cNvPr id="18" name="Group 43">
            <a:extLst>
              <a:ext uri="{FF2B5EF4-FFF2-40B4-BE49-F238E27FC236}">
                <a16:creationId xmlns:a16="http://schemas.microsoft.com/office/drawing/2014/main" id="{0487B194-BC14-43D2-9AC2-F877BE6D8F43}"/>
              </a:ext>
            </a:extLst>
          </p:cNvPr>
          <p:cNvGrpSpPr/>
          <p:nvPr/>
        </p:nvGrpSpPr>
        <p:grpSpPr>
          <a:xfrm rot="5400000">
            <a:off x="8432817" y="2527760"/>
            <a:ext cx="597862" cy="6040993"/>
            <a:chOff x="11565648" y="2830429"/>
            <a:chExt cx="597862" cy="3874046"/>
          </a:xfrm>
        </p:grpSpPr>
        <p:grpSp>
          <p:nvGrpSpPr>
            <p:cNvPr id="19" name="Group 44">
              <a:extLst>
                <a:ext uri="{FF2B5EF4-FFF2-40B4-BE49-F238E27FC236}">
                  <a16:creationId xmlns:a16="http://schemas.microsoft.com/office/drawing/2014/main" id="{D28E4AD9-8171-4DE6-8759-00480C9EF786}"/>
                </a:ext>
              </a:extLst>
            </p:cNvPr>
            <p:cNvGrpSpPr/>
            <p:nvPr/>
          </p:nvGrpSpPr>
          <p:grpSpPr>
            <a:xfrm>
              <a:off x="11565648" y="2830429"/>
              <a:ext cx="434854" cy="3873283"/>
              <a:chOff x="11565648" y="2830429"/>
              <a:chExt cx="434854" cy="3873283"/>
            </a:xfrm>
          </p:grpSpPr>
          <p:sp>
            <p:nvSpPr>
              <p:cNvPr id="21" name="Rectangle 46">
                <a:extLst>
                  <a:ext uri="{FF2B5EF4-FFF2-40B4-BE49-F238E27FC236}">
                    <a16:creationId xmlns:a16="http://schemas.microsoft.com/office/drawing/2014/main" id="{32754FD3-35EA-42E4-8AE6-1D6ABA35EA45}"/>
                  </a:ext>
                </a:extLst>
              </p:cNvPr>
              <p:cNvSpPr/>
              <p:nvPr/>
            </p:nvSpPr>
            <p:spPr>
              <a:xfrm>
                <a:off x="11688760" y="2830429"/>
                <a:ext cx="311742" cy="3873283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2" name="TextBox 47">
                <a:extLst>
                  <a:ext uri="{FF2B5EF4-FFF2-40B4-BE49-F238E27FC236}">
                    <a16:creationId xmlns:a16="http://schemas.microsoft.com/office/drawing/2014/main" id="{4088F1C5-1F2C-412A-946D-03A3A664A5AE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EEBB880C-F78D-418E-9980-AAB41B0A16A0}"/>
                </a:ext>
              </a:extLst>
            </p:cNvPr>
            <p:cNvSpPr txBox="1"/>
            <p:nvPr/>
          </p:nvSpPr>
          <p:spPr>
            <a:xfrm rot="16200000">
              <a:off x="10054804" y="4595770"/>
              <a:ext cx="38019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b="1" dirty="0"/>
                <a:t>https://upload.wikimedia.org/wikipedia/commons/thumb/7/7c/Gr%C3%B3b_W%C5%82adys%C5%82awy_Markiewicz%C3%B3wny.jpg/440px-Gr%C3%B3b_W%C5%82adys%C5%82awy_Markiewicz%C3%B3wny.jpg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40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33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4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2" name="Prostokąt 1"/>
          <p:cNvSpPr/>
          <p:nvPr/>
        </p:nvSpPr>
        <p:spPr>
          <a:xfrm>
            <a:off x="2543830" y="669096"/>
            <a:ext cx="10106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Link do nagrań utworów Władysławy Markiewiczówny:</a:t>
            </a:r>
          </a:p>
        </p:txBody>
      </p:sp>
      <p:pic>
        <p:nvPicPr>
          <p:cNvPr id="6" name="Multimedia online 5" title="Koncert poświęcony pamięci Władysławy Markiewiczówny z okazji 120. rocznicy urodzin">
            <a:hlinkClick r:id="" action="ppaction://media"/>
            <a:extLst>
              <a:ext uri="{FF2B5EF4-FFF2-40B4-BE49-F238E27FC236}">
                <a16:creationId xmlns:a16="http://schemas.microsoft.com/office/drawing/2014/main" id="{4574A672-FD22-40A0-BD98-AE79353ABE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81018" y="1275385"/>
            <a:ext cx="7808389" cy="441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1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id="{C8184050-3646-2643-B611-83DD89B42A51}"/>
              </a:ext>
            </a:extLst>
          </p:cNvPr>
          <p:cNvGrpSpPr/>
          <p:nvPr/>
        </p:nvGrpSpPr>
        <p:grpSpPr>
          <a:xfrm>
            <a:off x="4821868" y="3749133"/>
            <a:ext cx="2417134" cy="784992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ECD1DB-BE1A-4C15-B0D2-8811B8087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2125"/>
            <a:ext cx="10515600" cy="1325563"/>
          </a:xfrm>
        </p:spPr>
        <p:txBody>
          <a:bodyPr lIns="91440" tIns="45720" rIns="91440" bIns="45720" anchor="t"/>
          <a:lstStyle/>
          <a:p>
            <a:r>
              <a:rPr lang="pl-PL" sz="1800" b="1" dirty="0">
                <a:solidFill>
                  <a:srgbClr val="C00000"/>
                </a:solidFill>
              </a:rPr>
              <a:t>Zadanie domowe:</a:t>
            </a:r>
          </a:p>
          <a:p>
            <a:r>
              <a:rPr lang="pl-PL" sz="1800" dirty="0"/>
              <a:t>Spróbuj uzasadnić pisemnie, dlaczego Władysławę Markiewiczówną możemy zaliczyć w poczet Wielkich z Małopolski.</a:t>
            </a:r>
          </a:p>
        </p:txBody>
      </p:sp>
      <p:grpSp>
        <p:nvGrpSpPr>
          <p:cNvPr id="14" name="Grafika Start 4">
            <a:extLst>
              <a:ext uri="{FF2B5EF4-FFF2-40B4-BE49-F238E27FC236}">
                <a16:creationId xmlns:a16="http://schemas.microsoft.com/office/drawing/2014/main" id="{53DC35D2-B148-4985-965A-721BC3E1C7C6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92FC3FD1-0166-47AA-9EB0-C6367D26C479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E5D05223-25BF-4B71-893A-8EC8C5584C1B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EF52C3DE-F1EE-4D38-9428-63B040B6917B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9E4CBBCC-0378-4CD8-9A97-69B5BB8EB079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4B2ECA51-114A-4239-8A42-8A409399C90E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2" name="Freeform: Shape 13">
              <a:extLst>
                <a:ext uri="{FF2B5EF4-FFF2-40B4-BE49-F238E27FC236}">
                  <a16:creationId xmlns:a16="http://schemas.microsoft.com/office/drawing/2014/main" id="{0B0C0C22-A0D9-469C-BD55-FEAB0FB550CA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40DD4B94-46EE-4580-914A-BD56948B020A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69172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313504" y="1165259"/>
            <a:ext cx="7543956" cy="264646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11" name="Prostokąt 10"/>
          <p:cNvSpPr/>
          <p:nvPr/>
        </p:nvSpPr>
        <p:spPr>
          <a:xfrm>
            <a:off x="478283" y="575561"/>
            <a:ext cx="8484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pl-PL" sz="2800" dirty="0">
                <a:solidFill>
                  <a:schemeClr val="accent5">
                    <a:lumMod val="50000"/>
                  </a:schemeClr>
                </a:solidFill>
                <a:latin typeface="HK Grotesk" pitchFamily="50" charset="-18"/>
              </a:rPr>
              <a:t>Dlaczego Markiewiczówna a nie Markiewicz?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78284" y="1458075"/>
            <a:ext cx="10643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Utrzymujący się jeszcze w niektórych formach staropolski sposób przedstawiania osób z rodziny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polegał na dodawaniu różnych końcówek do tego samego nazwiska w zależności od pokrewieństwa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i koligacji.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89594" y="2550976"/>
            <a:ext cx="11186925" cy="2585323"/>
          </a:xfrm>
          <a:prstGeom prst="rect">
            <a:avLst/>
          </a:prstGeom>
          <a:ln w="19050">
            <a:solidFill>
              <a:srgbClr val="005B7F"/>
            </a:solidFill>
          </a:ln>
        </p:spPr>
        <p:txBody>
          <a:bodyPr wrap="square">
            <a:spAutoFit/>
          </a:bodyPr>
          <a:lstStyle/>
          <a:p>
            <a:r>
              <a:rPr lang="pl-PL" b="1" dirty="0">
                <a:latin typeface="HK Grotesk" pitchFamily="50" charset="-18"/>
              </a:rPr>
              <a:t>PRZYKŁADY na kilku nazwiskach: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Mąż i ojciec: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Kowal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żona: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Kowalowa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córka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Kowalówna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Kowalanka</a:t>
            </a:r>
            <a:endParaRPr lang="pl-PL" b="1" dirty="0">
              <a:solidFill>
                <a:srgbClr val="005B7F"/>
              </a:solidFill>
              <a:latin typeface="HK Grotesk" pitchFamily="50" charset="-18"/>
            </a:endParaRP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Mąż i ojciec: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Kowalski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żona: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Kowalska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córka: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Kowalczanka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Mąż i ojciec: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Kowalewicz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żona: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Kowalewiczowa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córka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Kowalewiczówna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Kowalewiczanka</a:t>
            </a:r>
            <a:endParaRPr lang="pl-PL" b="1" dirty="0">
              <a:solidFill>
                <a:srgbClr val="005B7F"/>
              </a:solidFill>
              <a:latin typeface="HK Grotesk" pitchFamily="50" charset="-18"/>
            </a:endParaRP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Mąż i ojciec: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Sapieha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żona: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Sapiehowa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lub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Sapieżyna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córka: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Sapiehówna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Sapieżanka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Mąż i ojciec: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Sienkiewicz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żona: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Sienkiewiczowa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córka: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Sienkiewiczanka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Sienkiewiczówna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A zatem;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Mąż i ojciec: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Markiewicz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żona: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Markiewiczowa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córka: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Markiewiczanka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Markiewiczówna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a np. dopełniacz od „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Markiewiczówna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” brzmi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Markiewiczównej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,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ale i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Markiewiczówny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 </a:t>
            </a:r>
          </a:p>
        </p:txBody>
      </p:sp>
      <p:grpSp>
        <p:nvGrpSpPr>
          <p:cNvPr id="36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7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24143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az 35">
            <a:extLst>
              <a:ext uri="{FF2B5EF4-FFF2-40B4-BE49-F238E27FC236}">
                <a16:creationId xmlns:a16="http://schemas.microsoft.com/office/drawing/2014/main" id="{4D4A82EA-F8C2-4F12-A3AC-B05D364BE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3714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Prostokąt 4"/>
          <p:cNvSpPr/>
          <p:nvPr/>
        </p:nvSpPr>
        <p:spPr>
          <a:xfrm>
            <a:off x="10195874" y="148943"/>
            <a:ext cx="2017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Panorama Bochni</a:t>
            </a:r>
          </a:p>
        </p:txBody>
      </p:sp>
      <p:sp>
        <p:nvSpPr>
          <p:cNvPr id="7" name="Prostokąt 6"/>
          <p:cNvSpPr/>
          <p:nvPr/>
        </p:nvSpPr>
        <p:spPr>
          <a:xfrm>
            <a:off x="6419275" y="5215898"/>
            <a:ext cx="5638071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Władysława Markiewiczówna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urodziła się 5 lutego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1900 roku w Bochni w rodzinie znanego 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dr. prawa Bronisława Markiewicza.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1905 r. przeniosła się z rodziną do Rzeszowa,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a w 1913 r. do Krakowa.</a:t>
            </a:r>
          </a:p>
        </p:txBody>
      </p:sp>
      <p:grpSp>
        <p:nvGrpSpPr>
          <p:cNvPr id="40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41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5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6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7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10498412" y="5566299"/>
            <a:ext cx="411126" cy="2056036"/>
            <a:chOff x="11581035" y="3943995"/>
            <a:chExt cx="325221" cy="2760484"/>
          </a:xfrm>
          <a:solidFill>
            <a:schemeClr val="bg1"/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5" y="3943995"/>
              <a:ext cx="325221" cy="2759714"/>
              <a:chOff x="11581035" y="3943995"/>
              <a:chExt cx="325221" cy="2759714"/>
            </a:xfrm>
            <a:grpFill/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3" y="3943995"/>
                <a:ext cx="217493" cy="2759714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269492" y="6103687"/>
                <a:ext cx="838530" cy="215444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10578242" y="5376467"/>
              <a:ext cx="2497771" cy="158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50" charset="-18"/>
                </a:rPr>
                <a:t>http://liga-unesco.pl/czlonkowie/bochnia/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5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10239651" y="5145701"/>
            <a:ext cx="434855" cy="2543572"/>
            <a:chOff x="11565648" y="3943443"/>
            <a:chExt cx="434855" cy="276102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4031808"/>
              <a:ext cx="434855" cy="2671903"/>
              <a:chOff x="11565648" y="4031808"/>
              <a:chExt cx="434855" cy="267190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1" y="4031808"/>
                <a:ext cx="311742" cy="2671903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10467517" y="5223930"/>
              <a:ext cx="276102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http://perlyswietlne.net/bl-ksiadz-bronislaw-markiewicz/</a:t>
              </a:r>
            </a:p>
          </p:txBody>
        </p:sp>
      </p:grpSp>
      <p:grpSp>
        <p:nvGrpSpPr>
          <p:cNvPr id="37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40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5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6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3" name="Prostokąt 2"/>
          <p:cNvSpPr/>
          <p:nvPr/>
        </p:nvSpPr>
        <p:spPr>
          <a:xfrm>
            <a:off x="2495373" y="4411273"/>
            <a:ext cx="780757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Była wnuczką brata błogosławionego ks. Bronisława Markiewicza (1842-1912), który był założycielem Zgromadzeń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Michalitów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i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Michalitek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</a:t>
            </a:r>
          </a:p>
        </p:txBody>
      </p:sp>
      <p:pic>
        <p:nvPicPr>
          <p:cNvPr id="1030" name="Picture 6" descr="pobrany plik">
            <a:extLst>
              <a:ext uri="{FF2B5EF4-FFF2-40B4-BE49-F238E27FC236}">
                <a16:creationId xmlns:a16="http://schemas.microsoft.com/office/drawing/2014/main" id="{8458FD48-2966-496D-B226-8D2A6922F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944" y="937271"/>
            <a:ext cx="5132112" cy="348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2F88DE1-7F4B-C744-9B63-085C7A40C3BD}"/>
              </a:ext>
            </a:extLst>
          </p:cNvPr>
          <p:cNvGrpSpPr/>
          <p:nvPr/>
        </p:nvGrpSpPr>
        <p:grpSpPr>
          <a:xfrm rot="5400000">
            <a:off x="9244703" y="4057168"/>
            <a:ext cx="490138" cy="4786173"/>
            <a:chOff x="11565648" y="1509123"/>
            <a:chExt cx="490138" cy="519535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544446A-E7CF-1849-8BA1-2445F851E07D}"/>
                </a:ext>
              </a:extLst>
            </p:cNvPr>
            <p:cNvGrpSpPr/>
            <p:nvPr/>
          </p:nvGrpSpPr>
          <p:grpSpPr>
            <a:xfrm>
              <a:off x="11565648" y="1509123"/>
              <a:ext cx="434854" cy="5194587"/>
              <a:chOff x="11565648" y="1509123"/>
              <a:chExt cx="434854" cy="519458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1E87B0-5A1F-1740-8FF8-B6D62D5232A8}"/>
                  </a:ext>
                </a:extLst>
              </p:cNvPr>
              <p:cNvSpPr/>
              <p:nvPr/>
            </p:nvSpPr>
            <p:spPr>
              <a:xfrm>
                <a:off x="11688760" y="1509123"/>
                <a:ext cx="311742" cy="5194587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86709A-6132-9343-ABAB-E93A12D57246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6110CC-1719-6046-9D6F-C5CC4E938B2E}"/>
                </a:ext>
              </a:extLst>
            </p:cNvPr>
            <p:cNvSpPr txBox="1"/>
            <p:nvPr/>
          </p:nvSpPr>
          <p:spPr>
            <a:xfrm rot="16200000">
              <a:off x="9304221" y="3952913"/>
              <a:ext cx="5195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b="1" dirty="0">
                  <a:latin typeface="HK Grotesk" pitchFamily="50" charset="-18"/>
                  <a:hlinkClick r:id="rId2"/>
                </a:rPr>
                <a:t>https://www.polmic.pl/index.php?option=com_mwosoby&amp;id=801&amp;litera=15&amp;view=czlowiek&amp;Itemid=5&amp;lang=p</a:t>
              </a:r>
              <a:endParaRPr lang="pl-PL" sz="700" b="1" dirty="0">
                <a:latin typeface="HK Grotesk" pitchFamily="50" charset="-18"/>
              </a:endParaRPr>
            </a:p>
            <a:p>
              <a:r>
                <a:rPr lang="pl-PL" sz="700" dirty="0"/>
                <a:t>https://pl.wikipedia.org/wiki/Wiktor_Barabasz</a:t>
              </a:r>
            </a:p>
          </p:txBody>
        </p:sp>
      </p:grpSp>
      <p:pic>
        <p:nvPicPr>
          <p:cNvPr id="41" name="Obraz 40">
            <a:extLst>
              <a:ext uri="{FF2B5EF4-FFF2-40B4-BE49-F238E27FC236}">
                <a16:creationId xmlns:a16="http://schemas.microsoft.com/office/drawing/2014/main" id="{E0AC3EC3-D931-408B-8CBD-83069F03C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393" y="474391"/>
            <a:ext cx="4595555" cy="5675511"/>
          </a:xfrm>
          <a:prstGeom prst="rect">
            <a:avLst/>
          </a:prstGeom>
          <a:ln w="76200">
            <a:noFill/>
          </a:ln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09DCA969-00D2-4B13-B4E5-33265EC18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21" y="362564"/>
            <a:ext cx="3295651" cy="447534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675322" y="374048"/>
            <a:ext cx="32571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Władysława Markiewiczówna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czuła silną relację ze swoimi profesorami, a później sama będąc profesorem, była mistrzem dla swoich uczniów</a:t>
            </a:r>
          </a:p>
        </p:txBody>
      </p:sp>
      <p:sp>
        <p:nvSpPr>
          <p:cNvPr id="6" name="Prostokąt 5"/>
          <p:cNvSpPr/>
          <p:nvPr/>
        </p:nvSpPr>
        <p:spPr>
          <a:xfrm>
            <a:off x="3677695" y="1936643"/>
            <a:ext cx="2748920" cy="369332"/>
          </a:xfrm>
          <a:prstGeom prst="rect">
            <a:avLst/>
          </a:prstGeom>
          <a:ln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E21C2D"/>
                </a:solidFill>
                <a:latin typeface="HK Grotesk" pitchFamily="50" charset="-18"/>
              </a:rPr>
              <a:t>Mistrz (</a:t>
            </a:r>
            <a:r>
              <a:rPr lang="pl-PL" i="1" dirty="0">
                <a:solidFill>
                  <a:srgbClr val="E21C2D"/>
                </a:solidFill>
                <a:latin typeface="HK Grotesk" pitchFamily="50" charset="-18"/>
              </a:rPr>
              <a:t>łac. magister</a:t>
            </a:r>
            <a:r>
              <a:rPr lang="pl-PL" dirty="0">
                <a:solidFill>
                  <a:srgbClr val="E21C2D"/>
                </a:solidFill>
                <a:latin typeface="HK Grotesk" pitchFamily="50" charset="-18"/>
              </a:rPr>
              <a:t>)</a:t>
            </a:r>
          </a:p>
        </p:txBody>
      </p:sp>
      <p:sp>
        <p:nvSpPr>
          <p:cNvPr id="7" name="Prostokąt 6"/>
          <p:cNvSpPr/>
          <p:nvPr/>
        </p:nvSpPr>
        <p:spPr>
          <a:xfrm>
            <a:off x="3728604" y="2565563"/>
            <a:ext cx="3257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←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Jej pierwszym nauczycielem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gry na fortepianie był Wiktor Barabasz, dyrektor krakowskiego Konserwatorium i założyciel Chóru Akademickiego UJ.</a:t>
            </a:r>
          </a:p>
        </p:txBody>
      </p:sp>
      <p:grpSp>
        <p:nvGrpSpPr>
          <p:cNvPr id="30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1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2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38" name="Grupa 37"/>
          <p:cNvGrpSpPr/>
          <p:nvPr/>
        </p:nvGrpSpPr>
        <p:grpSpPr>
          <a:xfrm>
            <a:off x="4430628" y="4763030"/>
            <a:ext cx="2859529" cy="947141"/>
            <a:chOff x="2102356" y="4079733"/>
            <a:chExt cx="2404861" cy="970533"/>
          </a:xfrm>
        </p:grpSpPr>
        <p:sp>
          <p:nvSpPr>
            <p:cNvPr id="39" name="Pięciokąt 38"/>
            <p:cNvSpPr/>
            <p:nvPr/>
          </p:nvSpPr>
          <p:spPr>
            <a:xfrm>
              <a:off x="2102356" y="4079733"/>
              <a:ext cx="2404861" cy="770927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rostokąt 39"/>
            <p:cNvSpPr/>
            <p:nvPr/>
          </p:nvSpPr>
          <p:spPr>
            <a:xfrm>
              <a:off x="2182922" y="4104132"/>
              <a:ext cx="1864449" cy="946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>
                  <a:solidFill>
                    <a:srgbClr val="005B7F"/>
                  </a:solidFill>
                  <a:latin typeface="HK Grotesk" pitchFamily="50" charset="-18"/>
                </a:rPr>
                <a:t>Portret Władysławy Markiewiczówny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3DD439EF-2B0F-2C46-9979-9859608CF09A}"/>
              </a:ext>
            </a:extLst>
          </p:cNvPr>
          <p:cNvGrpSpPr/>
          <p:nvPr/>
        </p:nvGrpSpPr>
        <p:grpSpPr>
          <a:xfrm rot="5400000">
            <a:off x="9164822" y="3970004"/>
            <a:ext cx="434854" cy="4837374"/>
            <a:chOff x="11565648" y="1453541"/>
            <a:chExt cx="434854" cy="525093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7789AB2-5ACF-504F-AF3F-0498E0E62D12}"/>
                </a:ext>
              </a:extLst>
            </p:cNvPr>
            <p:cNvGrpSpPr/>
            <p:nvPr/>
          </p:nvGrpSpPr>
          <p:grpSpPr>
            <a:xfrm>
              <a:off x="11565648" y="1453541"/>
              <a:ext cx="434854" cy="5250170"/>
              <a:chOff x="11565648" y="1453541"/>
              <a:chExt cx="434854" cy="525017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27A48BB-1242-0149-99FA-8227E3957356}"/>
                  </a:ext>
                </a:extLst>
              </p:cNvPr>
              <p:cNvSpPr/>
              <p:nvPr/>
            </p:nvSpPr>
            <p:spPr>
              <a:xfrm>
                <a:off x="11688760" y="1453541"/>
                <a:ext cx="311742" cy="5250170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04CE721-64F2-C249-B0CC-69E6BE987572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D5F7EBE-AD21-7E40-BED9-9E9C85CBB80D}"/>
                </a:ext>
              </a:extLst>
            </p:cNvPr>
            <p:cNvSpPr txBox="1"/>
            <p:nvPr/>
          </p:nvSpPr>
          <p:spPr>
            <a:xfrm rot="16200000">
              <a:off x="9264704" y="4021118"/>
              <a:ext cx="516665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https://pl.wikipedia.org/wiki/Muzyka#/media/Plik:Filippino_Lippi_001.jpg</a:t>
              </a:r>
            </a:p>
          </p:txBody>
        </p:sp>
      </p:grpSp>
      <p:grpSp>
        <p:nvGrpSpPr>
          <p:cNvPr id="42" name="Grupa 41"/>
          <p:cNvGrpSpPr/>
          <p:nvPr/>
        </p:nvGrpSpPr>
        <p:grpSpPr>
          <a:xfrm>
            <a:off x="3750795" y="5503336"/>
            <a:ext cx="2847053" cy="667929"/>
            <a:chOff x="1946694" y="4519409"/>
            <a:chExt cx="2994784" cy="667929"/>
          </a:xfrm>
        </p:grpSpPr>
        <p:sp>
          <p:nvSpPr>
            <p:cNvPr id="43" name="Prostokąt 42"/>
            <p:cNvSpPr/>
            <p:nvPr/>
          </p:nvSpPr>
          <p:spPr>
            <a:xfrm>
              <a:off x="1946694" y="4560985"/>
              <a:ext cx="27822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Alegoria muzyki, </a:t>
              </a:r>
              <a:b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600" dirty="0" err="1">
                  <a:solidFill>
                    <a:srgbClr val="005B7F"/>
                  </a:solidFill>
                  <a:latin typeface="HK Grotesk" pitchFamily="50" charset="-18"/>
                </a:rPr>
                <a:t>mal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. Filippino </a:t>
              </a:r>
              <a:r>
                <a:rPr lang="pl-PL" sz="1600" dirty="0" err="1">
                  <a:solidFill>
                    <a:srgbClr val="005B7F"/>
                  </a:solidFill>
                  <a:latin typeface="HK Grotesk" pitchFamily="50" charset="-18"/>
                </a:rPr>
                <a:t>Lippi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 XIV w..</a:t>
              </a:r>
            </a:p>
          </p:txBody>
        </p:sp>
        <p:sp>
          <p:nvSpPr>
            <p:cNvPr id="44" name="Pięciokąt 43"/>
            <p:cNvSpPr/>
            <p:nvPr/>
          </p:nvSpPr>
          <p:spPr>
            <a:xfrm>
              <a:off x="1946694" y="4519409"/>
              <a:ext cx="2994784" cy="667929"/>
            </a:xfrm>
            <a:prstGeom prst="homePlate">
              <a:avLst>
                <a:gd name="adj" fmla="val 6085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5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46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7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8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53" name="Obraz 52">
            <a:extLst>
              <a:ext uri="{FF2B5EF4-FFF2-40B4-BE49-F238E27FC236}">
                <a16:creationId xmlns:a16="http://schemas.microsoft.com/office/drawing/2014/main" id="{B873F3AB-D241-4364-A758-752255B36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55" y="298805"/>
            <a:ext cx="4859304" cy="5872460"/>
          </a:xfrm>
          <a:prstGeom prst="rect">
            <a:avLst/>
          </a:prstGeom>
        </p:spPr>
      </p:pic>
      <p:sp>
        <p:nvSpPr>
          <p:cNvPr id="54" name="Prostokąt 53"/>
          <p:cNvSpPr/>
          <p:nvPr/>
        </p:nvSpPr>
        <p:spPr>
          <a:xfrm>
            <a:off x="645164" y="465348"/>
            <a:ext cx="298427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Czym jest muzyka?</a:t>
            </a:r>
          </a:p>
        </p:txBody>
      </p:sp>
      <p:grpSp>
        <p:nvGrpSpPr>
          <p:cNvPr id="55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302635" y="1268927"/>
            <a:ext cx="5364518" cy="274166"/>
            <a:chOff x="953016" y="4719122"/>
            <a:chExt cx="6241549" cy="274166"/>
          </a:xfrm>
        </p:grpSpPr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x-none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x-none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645164" y="2000325"/>
            <a:ext cx="411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Mitologicznie: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muzyka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to „sztuka Muz”</a:t>
            </a:r>
          </a:p>
        </p:txBody>
      </p:sp>
      <p:sp>
        <p:nvSpPr>
          <p:cNvPr id="3" name="Prostokąt 2"/>
          <p:cNvSpPr/>
          <p:nvPr/>
        </p:nvSpPr>
        <p:spPr>
          <a:xfrm>
            <a:off x="626518" y="2564107"/>
            <a:ext cx="5693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Naukowo: to zbiór fal akustycznych o zamierzonych częstotliwościach i amplitudzie oraz ciszy pomiędzy nimi.</a:t>
            </a:r>
          </a:p>
          <a:p>
            <a:pPr marL="285750" indent="-285750">
              <a:buFont typeface="HK Grotesk" pitchFamily="50" charset="-18"/>
              <a:buChar char="→"/>
            </a:pPr>
            <a:endParaRPr lang="pl-PL" b="1" dirty="0">
              <a:solidFill>
                <a:srgbClr val="005B7F"/>
              </a:solidFill>
              <a:latin typeface="HK Grotesk" pitchFamily="50" charset="-18"/>
            </a:endParaRP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tym sensie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muzyka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jest bardzo bliska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matematyce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91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55BBC-76ED-B945-BB42-B26619508C84}"/>
              </a:ext>
            </a:extLst>
          </p:cNvPr>
          <p:cNvGrpSpPr/>
          <p:nvPr/>
        </p:nvGrpSpPr>
        <p:grpSpPr>
          <a:xfrm rot="5400000">
            <a:off x="9306477" y="3957224"/>
            <a:ext cx="552632" cy="4702302"/>
            <a:chOff x="11565648" y="1600161"/>
            <a:chExt cx="552632" cy="510431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F82EE5-CAAF-F34A-B464-2CB4C675FC1D}"/>
                </a:ext>
              </a:extLst>
            </p:cNvPr>
            <p:cNvGrpSpPr/>
            <p:nvPr/>
          </p:nvGrpSpPr>
          <p:grpSpPr>
            <a:xfrm>
              <a:off x="11565648" y="1600161"/>
              <a:ext cx="552632" cy="5103550"/>
              <a:chOff x="11565648" y="1600161"/>
              <a:chExt cx="552632" cy="510355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7EABD95-EE1F-1147-A10D-DD9C029140C7}"/>
                  </a:ext>
                </a:extLst>
              </p:cNvPr>
              <p:cNvSpPr/>
              <p:nvPr/>
            </p:nvSpPr>
            <p:spPr>
              <a:xfrm>
                <a:off x="11688760" y="1600161"/>
                <a:ext cx="429520" cy="5103550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D436FA-B98F-8E4F-B9E9-B95CDDDB2BE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0DCBE1-5906-A748-B441-62C0DAB5A807}"/>
                </a:ext>
              </a:extLst>
            </p:cNvPr>
            <p:cNvSpPr txBox="1"/>
            <p:nvPr/>
          </p:nvSpPr>
          <p:spPr>
            <a:xfrm rot="16200000">
              <a:off x="9409732" y="4058424"/>
              <a:ext cx="49843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https://kopalniawiedzy.pl/flet-najstarszy-kosciany-sep-jaskinia-Hohle-Fels-Nicholas-Conrad,7837</a:t>
              </a:r>
            </a:p>
            <a:p>
              <a:r>
                <a:rPr lang="pl-PL" sz="700" dirty="0"/>
                <a:t>https://pl.wikipedia.org/wiki/Skrzypce#/media/Plik:Polskie_skrzypce_Gr%C4%99bie%C5%84_1530.jpg</a:t>
              </a:r>
            </a:p>
          </p:txBody>
        </p:sp>
      </p:grpSp>
      <p:grpSp>
        <p:nvGrpSpPr>
          <p:cNvPr id="30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2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41" name="Obraz 40">
            <a:extLst>
              <a:ext uri="{FF2B5EF4-FFF2-40B4-BE49-F238E27FC236}">
                <a16:creationId xmlns:a16="http://schemas.microsoft.com/office/drawing/2014/main" id="{E355407B-D502-4A71-B3CE-23C1E304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780" y="1013853"/>
            <a:ext cx="3449164" cy="49797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07D729BD-0588-4124-A940-726AB8082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31" y="407444"/>
            <a:ext cx="2600196" cy="44511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6" name="Grupa 5"/>
          <p:cNvGrpSpPr/>
          <p:nvPr/>
        </p:nvGrpSpPr>
        <p:grpSpPr>
          <a:xfrm>
            <a:off x="3385740" y="2838027"/>
            <a:ext cx="4886392" cy="1395307"/>
            <a:chOff x="3732028" y="2838027"/>
            <a:chExt cx="4540103" cy="1395307"/>
          </a:xfrm>
        </p:grpSpPr>
        <p:sp>
          <p:nvSpPr>
            <p:cNvPr id="4" name="Prostokąt 3"/>
            <p:cNvSpPr/>
            <p:nvPr/>
          </p:nvSpPr>
          <p:spPr>
            <a:xfrm>
              <a:off x="3820631" y="2967334"/>
              <a:ext cx="401910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>
                  <a:solidFill>
                    <a:srgbClr val="005B7F"/>
                  </a:solidFill>
                </a:rPr>
                <a:t>Mały fragment polichromii kościoła </a:t>
              </a:r>
              <a:br>
                <a:rPr lang="pl-PL" dirty="0">
                  <a:solidFill>
                    <a:srgbClr val="005B7F"/>
                  </a:solidFill>
                </a:rPr>
              </a:br>
              <a:r>
                <a:rPr lang="pl-PL" dirty="0">
                  <a:solidFill>
                    <a:srgbClr val="005B7F"/>
                  </a:solidFill>
                </a:rPr>
                <a:t>we wsi Grębień koło Wielunia, która powstała ok 1530 r. i przedstawia skrzypka.</a:t>
              </a:r>
            </a:p>
          </p:txBody>
        </p:sp>
        <p:sp>
          <p:nvSpPr>
            <p:cNvPr id="5" name="Pięciokąt 4"/>
            <p:cNvSpPr/>
            <p:nvPr/>
          </p:nvSpPr>
          <p:spPr>
            <a:xfrm>
              <a:off x="3732028" y="2838027"/>
              <a:ext cx="4540103" cy="1395307"/>
            </a:xfrm>
            <a:prstGeom prst="homePlat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3385739" y="663787"/>
            <a:ext cx="4886392" cy="1395306"/>
            <a:chOff x="3385739" y="663787"/>
            <a:chExt cx="4886392" cy="1395306"/>
          </a:xfrm>
        </p:grpSpPr>
        <p:sp>
          <p:nvSpPr>
            <p:cNvPr id="3" name="Prostokąt 2"/>
            <p:cNvSpPr/>
            <p:nvPr/>
          </p:nvSpPr>
          <p:spPr>
            <a:xfrm>
              <a:off x="4051005" y="777622"/>
              <a:ext cx="42211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>
                  <a:solidFill>
                    <a:srgbClr val="005B7F"/>
                  </a:solidFill>
                  <a:latin typeface="HK Grotesk" pitchFamily="50" charset="-18"/>
                </a:rPr>
                <a:t>Flet z Niemiec (okolice Ulm), uważany za najstarszy ze wszystkich instrumentów na świecie. Archeolodzy szacują, że ma 35 tys. lat.</a:t>
              </a:r>
            </a:p>
          </p:txBody>
        </p:sp>
        <p:sp>
          <p:nvSpPr>
            <p:cNvPr id="7" name="Pięciokąt 6"/>
            <p:cNvSpPr/>
            <p:nvPr/>
          </p:nvSpPr>
          <p:spPr>
            <a:xfrm rot="10800000">
              <a:off x="3385739" y="663787"/>
              <a:ext cx="4886392" cy="1395306"/>
            </a:xfrm>
            <a:prstGeom prst="homePlat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8085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afika Start 4">
            <a:extLst>
              <a:ext uri="{FF2B5EF4-FFF2-40B4-BE49-F238E27FC236}">
                <a16:creationId xmlns:a16="http://schemas.microsoft.com/office/drawing/2014/main" id="{487FFF6A-45CE-4439-8AF7-CF7D9520B5F0}"/>
              </a:ext>
            </a:extLst>
          </p:cNvPr>
          <p:cNvGrpSpPr/>
          <p:nvPr/>
        </p:nvGrpSpPr>
        <p:grpSpPr>
          <a:xfrm rot="2492301">
            <a:off x="-1854874" y="5032393"/>
            <a:ext cx="6084269" cy="2418973"/>
            <a:chOff x="2379247" y="3011473"/>
            <a:chExt cx="7911849" cy="3145579"/>
          </a:xfrm>
        </p:grpSpPr>
        <p:sp>
          <p:nvSpPr>
            <p:cNvPr id="39" name="Freeform: Shape 7">
              <a:extLst>
                <a:ext uri="{FF2B5EF4-FFF2-40B4-BE49-F238E27FC236}">
                  <a16:creationId xmlns:a16="http://schemas.microsoft.com/office/drawing/2014/main" id="{862ACE56-150A-4E2B-AD13-46F46B453555}"/>
                </a:ext>
              </a:extLst>
            </p:cNvPr>
            <p:cNvSpPr/>
            <p:nvPr/>
          </p:nvSpPr>
          <p:spPr>
            <a:xfrm>
              <a:off x="2379247" y="3011473"/>
              <a:ext cx="7911849" cy="3145579"/>
            </a:xfrm>
            <a:custGeom>
              <a:avLst/>
              <a:gdLst>
                <a:gd name="connsiteX0" fmla="*/ 17544 w 7911848"/>
                <a:gd name="connsiteY0" fmla="*/ 2195434 h 3145578"/>
                <a:gd name="connsiteX1" fmla="*/ 535048 w 7911848"/>
                <a:gd name="connsiteY1" fmla="*/ 1339182 h 3145578"/>
                <a:gd name="connsiteX2" fmla="*/ 366392 w 7911848"/>
                <a:gd name="connsiteY2" fmla="*/ 1071065 h 3145578"/>
                <a:gd name="connsiteX3" fmla="*/ 285669 w 7911848"/>
                <a:gd name="connsiteY3" fmla="*/ 1525138 h 3145578"/>
                <a:gd name="connsiteX4" fmla="*/ 504773 w 7911848"/>
                <a:gd name="connsiteY4" fmla="*/ 2385709 h 3145578"/>
                <a:gd name="connsiteX5" fmla="*/ 483154 w 7911848"/>
                <a:gd name="connsiteY5" fmla="*/ 2852756 h 3145578"/>
                <a:gd name="connsiteX6" fmla="*/ 395221 w 7911848"/>
                <a:gd name="connsiteY6" fmla="*/ 2534198 h 3145578"/>
                <a:gd name="connsiteX7" fmla="*/ 686403 w 7911848"/>
                <a:gd name="connsiteY7" fmla="*/ 2065698 h 3145578"/>
                <a:gd name="connsiteX8" fmla="*/ 941554 w 7911848"/>
                <a:gd name="connsiteY8" fmla="*/ 2917623 h 3145578"/>
                <a:gd name="connsiteX9" fmla="*/ 1147685 w 7911848"/>
                <a:gd name="connsiteY9" fmla="*/ 3127802 h 3145578"/>
                <a:gd name="connsiteX10" fmla="*/ 1189312 w 7911848"/>
                <a:gd name="connsiteY10" fmla="*/ 2818162 h 3145578"/>
                <a:gd name="connsiteX11" fmla="*/ 890921 w 7911848"/>
                <a:gd name="connsiteY11" fmla="*/ 1685139 h 3145578"/>
                <a:gd name="connsiteX12" fmla="*/ 843195 w 7911848"/>
                <a:gd name="connsiteY12" fmla="*/ 959381 h 3145578"/>
                <a:gd name="connsiteX13" fmla="*/ 1164986 w 7911848"/>
                <a:gd name="connsiteY13" fmla="*/ 1553975 h 3145578"/>
                <a:gd name="connsiteX14" fmla="*/ 1438867 w 7911848"/>
                <a:gd name="connsiteY14" fmla="*/ 1750015 h 3145578"/>
                <a:gd name="connsiteX15" fmla="*/ 1988081 w 7911848"/>
                <a:gd name="connsiteY15" fmla="*/ 1386756 h 3145578"/>
                <a:gd name="connsiteX16" fmla="*/ 2100516 w 7911848"/>
                <a:gd name="connsiteY16" fmla="*/ 1702448 h 3145578"/>
                <a:gd name="connsiteX17" fmla="*/ 1758885 w 7911848"/>
                <a:gd name="connsiteY17" fmla="*/ 1602987 h 3145578"/>
                <a:gd name="connsiteX18" fmla="*/ 1899430 w 7911848"/>
                <a:gd name="connsiteY18" fmla="*/ 1081883 h 3145578"/>
                <a:gd name="connsiteX19" fmla="*/ 1934024 w 7911848"/>
                <a:gd name="connsiteY19" fmla="*/ 743118 h 3145578"/>
                <a:gd name="connsiteX20" fmla="*/ 1773296 w 7911848"/>
                <a:gd name="connsiteY20" fmla="*/ 732308 h 3145578"/>
                <a:gd name="connsiteX21" fmla="*/ 1797806 w 7911848"/>
                <a:gd name="connsiteY21" fmla="*/ 1235393 h 3145578"/>
                <a:gd name="connsiteX22" fmla="*/ 2009701 w 7911848"/>
                <a:gd name="connsiteY22" fmla="*/ 2052725 h 3145578"/>
                <a:gd name="connsiteX23" fmla="*/ 1668079 w 7911848"/>
                <a:gd name="connsiteY23" fmla="*/ 2217054 h 3145578"/>
                <a:gd name="connsiteX24" fmla="*/ 2101809 w 7911848"/>
                <a:gd name="connsiteY24" fmla="*/ 2061371 h 3145578"/>
                <a:gd name="connsiteX25" fmla="*/ 2459463 w 7911848"/>
                <a:gd name="connsiteY25" fmla="*/ 2022451 h 3145578"/>
                <a:gd name="connsiteX26" fmla="*/ 2585374 w 7911848"/>
                <a:gd name="connsiteY26" fmla="*/ 1858034 h 3145578"/>
                <a:gd name="connsiteX27" fmla="*/ 3102886 w 7911848"/>
                <a:gd name="connsiteY27" fmla="*/ 1001782 h 3145578"/>
                <a:gd name="connsiteX28" fmla="*/ 2934230 w 7911848"/>
                <a:gd name="connsiteY28" fmla="*/ 733665 h 3145578"/>
                <a:gd name="connsiteX29" fmla="*/ 2853507 w 7911848"/>
                <a:gd name="connsiteY29" fmla="*/ 1187739 h 3145578"/>
                <a:gd name="connsiteX30" fmla="*/ 3072611 w 7911848"/>
                <a:gd name="connsiteY30" fmla="*/ 2048310 h 3145578"/>
                <a:gd name="connsiteX31" fmla="*/ 3050992 w 7911848"/>
                <a:gd name="connsiteY31" fmla="*/ 2515356 h 3145578"/>
                <a:gd name="connsiteX32" fmla="*/ 2963059 w 7911848"/>
                <a:gd name="connsiteY32" fmla="*/ 2196791 h 3145578"/>
                <a:gd name="connsiteX33" fmla="*/ 3254241 w 7911848"/>
                <a:gd name="connsiteY33" fmla="*/ 1728299 h 3145578"/>
                <a:gd name="connsiteX34" fmla="*/ 3509384 w 7911848"/>
                <a:gd name="connsiteY34" fmla="*/ 2580224 h 3145578"/>
                <a:gd name="connsiteX35" fmla="*/ 3715523 w 7911848"/>
                <a:gd name="connsiteY35" fmla="*/ 2790403 h 3145578"/>
                <a:gd name="connsiteX36" fmla="*/ 3757142 w 7911848"/>
                <a:gd name="connsiteY36" fmla="*/ 2480763 h 3145578"/>
                <a:gd name="connsiteX37" fmla="*/ 3458751 w 7911848"/>
                <a:gd name="connsiteY37" fmla="*/ 1347740 h 3145578"/>
                <a:gd name="connsiteX38" fmla="*/ 3411025 w 7911848"/>
                <a:gd name="connsiteY38" fmla="*/ 621974 h 3145578"/>
                <a:gd name="connsiteX39" fmla="*/ 3732816 w 7911848"/>
                <a:gd name="connsiteY39" fmla="*/ 1216576 h 3145578"/>
                <a:gd name="connsiteX40" fmla="*/ 4006705 w 7911848"/>
                <a:gd name="connsiteY40" fmla="*/ 1412616 h 3145578"/>
                <a:gd name="connsiteX41" fmla="*/ 4555919 w 7911848"/>
                <a:gd name="connsiteY41" fmla="*/ 1049357 h 3145578"/>
                <a:gd name="connsiteX42" fmla="*/ 4668354 w 7911848"/>
                <a:gd name="connsiteY42" fmla="*/ 1365049 h 3145578"/>
                <a:gd name="connsiteX43" fmla="*/ 4326715 w 7911848"/>
                <a:gd name="connsiteY43" fmla="*/ 1265588 h 3145578"/>
                <a:gd name="connsiteX44" fmla="*/ 4467261 w 7911848"/>
                <a:gd name="connsiteY44" fmla="*/ 744483 h 3145578"/>
                <a:gd name="connsiteX45" fmla="*/ 4501862 w 7911848"/>
                <a:gd name="connsiteY45" fmla="*/ 405727 h 3145578"/>
                <a:gd name="connsiteX46" fmla="*/ 4341126 w 7911848"/>
                <a:gd name="connsiteY46" fmla="*/ 394917 h 3145578"/>
                <a:gd name="connsiteX47" fmla="*/ 4365628 w 7911848"/>
                <a:gd name="connsiteY47" fmla="*/ 898002 h 3145578"/>
                <a:gd name="connsiteX48" fmla="*/ 4577531 w 7911848"/>
                <a:gd name="connsiteY48" fmla="*/ 1715334 h 3145578"/>
                <a:gd name="connsiteX49" fmla="*/ 4235893 w 7911848"/>
                <a:gd name="connsiteY49" fmla="*/ 1879662 h 3145578"/>
                <a:gd name="connsiteX50" fmla="*/ 4669631 w 7911848"/>
                <a:gd name="connsiteY50" fmla="*/ 1723980 h 3145578"/>
                <a:gd name="connsiteX51" fmla="*/ 5027277 w 7911848"/>
                <a:gd name="connsiteY51" fmla="*/ 1685059 h 3145578"/>
                <a:gd name="connsiteX52" fmla="*/ 5151584 w 7911848"/>
                <a:gd name="connsiteY52" fmla="*/ 1519318 h 3145578"/>
                <a:gd name="connsiteX53" fmla="*/ 5669079 w 7911848"/>
                <a:gd name="connsiteY53" fmla="*/ 663066 h 3145578"/>
                <a:gd name="connsiteX54" fmla="*/ 5500423 w 7911848"/>
                <a:gd name="connsiteY54" fmla="*/ 394949 h 3145578"/>
                <a:gd name="connsiteX55" fmla="*/ 5419708 w 7911848"/>
                <a:gd name="connsiteY55" fmla="*/ 849022 h 3145578"/>
                <a:gd name="connsiteX56" fmla="*/ 5638805 w 7911848"/>
                <a:gd name="connsiteY56" fmla="*/ 1709601 h 3145578"/>
                <a:gd name="connsiteX57" fmla="*/ 5617185 w 7911848"/>
                <a:gd name="connsiteY57" fmla="*/ 2176648 h 3145578"/>
                <a:gd name="connsiteX58" fmla="*/ 5529253 w 7911848"/>
                <a:gd name="connsiteY58" fmla="*/ 1858074 h 3145578"/>
                <a:gd name="connsiteX59" fmla="*/ 5820434 w 7911848"/>
                <a:gd name="connsiteY59" fmla="*/ 1389583 h 3145578"/>
                <a:gd name="connsiteX60" fmla="*/ 6075585 w 7911848"/>
                <a:gd name="connsiteY60" fmla="*/ 2241515 h 3145578"/>
                <a:gd name="connsiteX61" fmla="*/ 6281717 w 7911848"/>
                <a:gd name="connsiteY61" fmla="*/ 2451686 h 3145578"/>
                <a:gd name="connsiteX62" fmla="*/ 6323344 w 7911848"/>
                <a:gd name="connsiteY62" fmla="*/ 2142047 h 3145578"/>
                <a:gd name="connsiteX63" fmla="*/ 6024953 w 7911848"/>
                <a:gd name="connsiteY63" fmla="*/ 1009031 h 3145578"/>
                <a:gd name="connsiteX64" fmla="*/ 5977226 w 7911848"/>
                <a:gd name="connsiteY64" fmla="*/ 283257 h 3145578"/>
                <a:gd name="connsiteX65" fmla="*/ 6299017 w 7911848"/>
                <a:gd name="connsiteY65" fmla="*/ 877851 h 3145578"/>
                <a:gd name="connsiteX66" fmla="*/ 6572898 w 7911848"/>
                <a:gd name="connsiteY66" fmla="*/ 1073907 h 3145578"/>
                <a:gd name="connsiteX67" fmla="*/ 7122113 w 7911848"/>
                <a:gd name="connsiteY67" fmla="*/ 710648 h 3145578"/>
                <a:gd name="connsiteX68" fmla="*/ 7234547 w 7911848"/>
                <a:gd name="connsiteY68" fmla="*/ 1026332 h 3145578"/>
                <a:gd name="connsiteX69" fmla="*/ 6892917 w 7911848"/>
                <a:gd name="connsiteY69" fmla="*/ 926871 h 3145578"/>
                <a:gd name="connsiteX70" fmla="*/ 7033462 w 7911848"/>
                <a:gd name="connsiteY70" fmla="*/ 405767 h 3145578"/>
                <a:gd name="connsiteX71" fmla="*/ 7068055 w 7911848"/>
                <a:gd name="connsiteY71" fmla="*/ 67018 h 3145578"/>
                <a:gd name="connsiteX72" fmla="*/ 6907327 w 7911848"/>
                <a:gd name="connsiteY72" fmla="*/ 56200 h 3145578"/>
                <a:gd name="connsiteX73" fmla="*/ 6931829 w 7911848"/>
                <a:gd name="connsiteY73" fmla="*/ 559286 h 3145578"/>
                <a:gd name="connsiteX74" fmla="*/ 7143725 w 7911848"/>
                <a:gd name="connsiteY74" fmla="*/ 1376617 h 3145578"/>
                <a:gd name="connsiteX75" fmla="*/ 6802094 w 7911848"/>
                <a:gd name="connsiteY75" fmla="*/ 1540954 h 3145578"/>
                <a:gd name="connsiteX76" fmla="*/ 7235825 w 7911848"/>
                <a:gd name="connsiteY76" fmla="*/ 1385272 h 3145578"/>
                <a:gd name="connsiteX77" fmla="*/ 7593479 w 7911848"/>
                <a:gd name="connsiteY77" fmla="*/ 1346351 h 3145578"/>
                <a:gd name="connsiteX78" fmla="*/ 7900516 w 7911848"/>
                <a:gd name="connsiteY78" fmla="*/ 862004 h 31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911848" h="3145578">
                  <a:moveTo>
                    <a:pt x="17544" y="2195434"/>
                  </a:moveTo>
                  <a:cubicBezTo>
                    <a:pt x="167470" y="1970557"/>
                    <a:pt x="491800" y="1499191"/>
                    <a:pt x="535048" y="1339182"/>
                  </a:cubicBezTo>
                  <a:cubicBezTo>
                    <a:pt x="578295" y="1179172"/>
                    <a:pt x="509101" y="1023490"/>
                    <a:pt x="366392" y="1071065"/>
                  </a:cubicBezTo>
                  <a:cubicBezTo>
                    <a:pt x="223683" y="1118632"/>
                    <a:pt x="264049" y="1412696"/>
                    <a:pt x="285669" y="1525138"/>
                  </a:cubicBezTo>
                  <a:cubicBezTo>
                    <a:pt x="307289" y="1637572"/>
                    <a:pt x="470180" y="2264628"/>
                    <a:pt x="504773" y="2385709"/>
                  </a:cubicBezTo>
                  <a:cubicBezTo>
                    <a:pt x="539375" y="2506798"/>
                    <a:pt x="620761" y="2837467"/>
                    <a:pt x="483154" y="2852756"/>
                  </a:cubicBezTo>
                  <a:cubicBezTo>
                    <a:pt x="340445" y="2868611"/>
                    <a:pt x="300087" y="2711500"/>
                    <a:pt x="395221" y="2534198"/>
                  </a:cubicBezTo>
                  <a:cubicBezTo>
                    <a:pt x="490363" y="2356888"/>
                    <a:pt x="638836" y="2039751"/>
                    <a:pt x="686403" y="2065698"/>
                  </a:cubicBezTo>
                  <a:cubicBezTo>
                    <a:pt x="733977" y="2091645"/>
                    <a:pt x="906952" y="2822490"/>
                    <a:pt x="941554" y="2917623"/>
                  </a:cubicBezTo>
                  <a:cubicBezTo>
                    <a:pt x="976147" y="3012765"/>
                    <a:pt x="1035250" y="3168447"/>
                    <a:pt x="1147685" y="3127802"/>
                  </a:cubicBezTo>
                  <a:cubicBezTo>
                    <a:pt x="1244495" y="3092801"/>
                    <a:pt x="1234180" y="2992582"/>
                    <a:pt x="1189312" y="2818162"/>
                  </a:cubicBezTo>
                  <a:cubicBezTo>
                    <a:pt x="1120540" y="2550812"/>
                    <a:pt x="958216" y="1986891"/>
                    <a:pt x="890921" y="1685139"/>
                  </a:cubicBezTo>
                  <a:cubicBezTo>
                    <a:pt x="823890" y="1384593"/>
                    <a:pt x="669661" y="1020089"/>
                    <a:pt x="843195" y="959381"/>
                  </a:cubicBezTo>
                  <a:cubicBezTo>
                    <a:pt x="997767" y="905299"/>
                    <a:pt x="1078498" y="1282960"/>
                    <a:pt x="1164986" y="1553975"/>
                  </a:cubicBezTo>
                  <a:cubicBezTo>
                    <a:pt x="1239003" y="1785894"/>
                    <a:pt x="1317786" y="1827856"/>
                    <a:pt x="1438867" y="1750015"/>
                  </a:cubicBezTo>
                  <a:cubicBezTo>
                    <a:pt x="1559955" y="1672174"/>
                    <a:pt x="1810220" y="1403139"/>
                    <a:pt x="1988081" y="1386756"/>
                  </a:cubicBezTo>
                  <a:cubicBezTo>
                    <a:pt x="2152410" y="1371627"/>
                    <a:pt x="2219521" y="1584872"/>
                    <a:pt x="2100516" y="1702448"/>
                  </a:cubicBezTo>
                  <a:cubicBezTo>
                    <a:pt x="1999945" y="1801821"/>
                    <a:pt x="1812943" y="1780289"/>
                    <a:pt x="1758885" y="1602987"/>
                  </a:cubicBezTo>
                  <a:cubicBezTo>
                    <a:pt x="1711614" y="1447936"/>
                    <a:pt x="1852414" y="1191435"/>
                    <a:pt x="1899430" y="1081883"/>
                  </a:cubicBezTo>
                  <a:cubicBezTo>
                    <a:pt x="1975826" y="903854"/>
                    <a:pt x="1993271" y="833366"/>
                    <a:pt x="1934024" y="743118"/>
                  </a:cubicBezTo>
                  <a:cubicBezTo>
                    <a:pt x="1887175" y="671768"/>
                    <a:pt x="1807171" y="686178"/>
                    <a:pt x="1773296" y="732308"/>
                  </a:cubicBezTo>
                  <a:cubicBezTo>
                    <a:pt x="1708492" y="820560"/>
                    <a:pt x="1711310" y="902409"/>
                    <a:pt x="1797806" y="1235393"/>
                  </a:cubicBezTo>
                  <a:cubicBezTo>
                    <a:pt x="1884293" y="1568378"/>
                    <a:pt x="2009701" y="1966237"/>
                    <a:pt x="2009701" y="2052725"/>
                  </a:cubicBezTo>
                  <a:cubicBezTo>
                    <a:pt x="2009701" y="2139212"/>
                    <a:pt x="1748842" y="2396064"/>
                    <a:pt x="1668079" y="2217054"/>
                  </a:cubicBezTo>
                  <a:cubicBezTo>
                    <a:pt x="1588074" y="2039751"/>
                    <a:pt x="1927549" y="2015968"/>
                    <a:pt x="2101809" y="2061371"/>
                  </a:cubicBezTo>
                  <a:cubicBezTo>
                    <a:pt x="2263527" y="2103509"/>
                    <a:pt x="2354477" y="2133608"/>
                    <a:pt x="2459463" y="2022451"/>
                  </a:cubicBezTo>
                  <a:cubicBezTo>
                    <a:pt x="2496220" y="1983530"/>
                    <a:pt x="2539867" y="1926015"/>
                    <a:pt x="2585374" y="1858034"/>
                  </a:cubicBezTo>
                  <a:cubicBezTo>
                    <a:pt x="2735739" y="1633453"/>
                    <a:pt x="3059638" y="1161792"/>
                    <a:pt x="3102886" y="1001782"/>
                  </a:cubicBezTo>
                  <a:cubicBezTo>
                    <a:pt x="3146125" y="841773"/>
                    <a:pt x="3076939" y="686091"/>
                    <a:pt x="2934230" y="733665"/>
                  </a:cubicBezTo>
                  <a:cubicBezTo>
                    <a:pt x="2791521" y="781232"/>
                    <a:pt x="2831879" y="1075296"/>
                    <a:pt x="2853507" y="1187739"/>
                  </a:cubicBezTo>
                  <a:cubicBezTo>
                    <a:pt x="2875127" y="1300173"/>
                    <a:pt x="3038018" y="1927229"/>
                    <a:pt x="3072611" y="2048310"/>
                  </a:cubicBezTo>
                  <a:cubicBezTo>
                    <a:pt x="3107205" y="2169399"/>
                    <a:pt x="3188591" y="2500068"/>
                    <a:pt x="3050992" y="2515356"/>
                  </a:cubicBezTo>
                  <a:cubicBezTo>
                    <a:pt x="2908283" y="2531212"/>
                    <a:pt x="2867917" y="2374093"/>
                    <a:pt x="2963059" y="2196791"/>
                  </a:cubicBezTo>
                  <a:cubicBezTo>
                    <a:pt x="3058193" y="2019481"/>
                    <a:pt x="3206674" y="1702352"/>
                    <a:pt x="3254241" y="1728299"/>
                  </a:cubicBezTo>
                  <a:cubicBezTo>
                    <a:pt x="3301808" y="1754246"/>
                    <a:pt x="3474790" y="2485090"/>
                    <a:pt x="3509384" y="2580224"/>
                  </a:cubicBezTo>
                  <a:cubicBezTo>
                    <a:pt x="3543985" y="2675366"/>
                    <a:pt x="3603081" y="2831048"/>
                    <a:pt x="3715523" y="2790403"/>
                  </a:cubicBezTo>
                  <a:cubicBezTo>
                    <a:pt x="3812325" y="2755402"/>
                    <a:pt x="3802010" y="2655175"/>
                    <a:pt x="3757142" y="2480763"/>
                  </a:cubicBezTo>
                  <a:cubicBezTo>
                    <a:pt x="3688371" y="2213405"/>
                    <a:pt x="3526054" y="1649492"/>
                    <a:pt x="3458751" y="1347740"/>
                  </a:cubicBezTo>
                  <a:cubicBezTo>
                    <a:pt x="3391720" y="1047193"/>
                    <a:pt x="3237499" y="682690"/>
                    <a:pt x="3411025" y="621974"/>
                  </a:cubicBezTo>
                  <a:cubicBezTo>
                    <a:pt x="3565605" y="567900"/>
                    <a:pt x="3646328" y="945561"/>
                    <a:pt x="3732816" y="1216576"/>
                  </a:cubicBezTo>
                  <a:cubicBezTo>
                    <a:pt x="3806833" y="1448494"/>
                    <a:pt x="3885616" y="1490457"/>
                    <a:pt x="4006705" y="1412616"/>
                  </a:cubicBezTo>
                  <a:cubicBezTo>
                    <a:pt x="4127793" y="1334775"/>
                    <a:pt x="4378051" y="1065740"/>
                    <a:pt x="4555919" y="1049357"/>
                  </a:cubicBezTo>
                  <a:cubicBezTo>
                    <a:pt x="4720248" y="1034228"/>
                    <a:pt x="4787359" y="1247473"/>
                    <a:pt x="4668354" y="1365049"/>
                  </a:cubicBezTo>
                  <a:cubicBezTo>
                    <a:pt x="4567783" y="1464422"/>
                    <a:pt x="4380773" y="1442890"/>
                    <a:pt x="4326715" y="1265588"/>
                  </a:cubicBezTo>
                  <a:cubicBezTo>
                    <a:pt x="4279444" y="1110536"/>
                    <a:pt x="4420253" y="854036"/>
                    <a:pt x="4467261" y="744483"/>
                  </a:cubicBezTo>
                  <a:cubicBezTo>
                    <a:pt x="4543657" y="566455"/>
                    <a:pt x="4561109" y="495967"/>
                    <a:pt x="4501862" y="405727"/>
                  </a:cubicBezTo>
                  <a:cubicBezTo>
                    <a:pt x="4455014" y="334377"/>
                    <a:pt x="4375001" y="348787"/>
                    <a:pt x="4341126" y="394917"/>
                  </a:cubicBezTo>
                  <a:cubicBezTo>
                    <a:pt x="4276322" y="483169"/>
                    <a:pt x="4279140" y="565018"/>
                    <a:pt x="4365628" y="898002"/>
                  </a:cubicBezTo>
                  <a:cubicBezTo>
                    <a:pt x="4452124" y="1230986"/>
                    <a:pt x="4577531" y="1628846"/>
                    <a:pt x="4577531" y="1715334"/>
                  </a:cubicBezTo>
                  <a:cubicBezTo>
                    <a:pt x="4577531" y="1801821"/>
                    <a:pt x="4316664" y="2058673"/>
                    <a:pt x="4235893" y="1879662"/>
                  </a:cubicBezTo>
                  <a:cubicBezTo>
                    <a:pt x="4155888" y="1702360"/>
                    <a:pt x="4495363" y="1678569"/>
                    <a:pt x="4669631" y="1723980"/>
                  </a:cubicBezTo>
                  <a:cubicBezTo>
                    <a:pt x="4831341" y="1766118"/>
                    <a:pt x="4924615" y="1798364"/>
                    <a:pt x="5027277" y="1685059"/>
                  </a:cubicBezTo>
                  <a:cubicBezTo>
                    <a:pt x="5058565" y="1650530"/>
                    <a:pt x="5094596" y="1604152"/>
                    <a:pt x="5151584" y="1519318"/>
                  </a:cubicBezTo>
                  <a:cubicBezTo>
                    <a:pt x="5302300" y="1294968"/>
                    <a:pt x="5625839" y="823075"/>
                    <a:pt x="5669079" y="663066"/>
                  </a:cubicBezTo>
                  <a:cubicBezTo>
                    <a:pt x="5712327" y="503064"/>
                    <a:pt x="5643132" y="347382"/>
                    <a:pt x="5500423" y="394949"/>
                  </a:cubicBezTo>
                  <a:cubicBezTo>
                    <a:pt x="5357715" y="442516"/>
                    <a:pt x="5398088" y="736587"/>
                    <a:pt x="5419708" y="849022"/>
                  </a:cubicBezTo>
                  <a:cubicBezTo>
                    <a:pt x="5441328" y="961457"/>
                    <a:pt x="5604212" y="1588512"/>
                    <a:pt x="5638805" y="1709601"/>
                  </a:cubicBezTo>
                  <a:cubicBezTo>
                    <a:pt x="5673406" y="1830682"/>
                    <a:pt x="5754792" y="2161351"/>
                    <a:pt x="5617185" y="2176648"/>
                  </a:cubicBezTo>
                  <a:cubicBezTo>
                    <a:pt x="5474476" y="2192495"/>
                    <a:pt x="5434119" y="2035376"/>
                    <a:pt x="5529253" y="1858074"/>
                  </a:cubicBezTo>
                  <a:cubicBezTo>
                    <a:pt x="5624394" y="1680764"/>
                    <a:pt x="5772867" y="1363636"/>
                    <a:pt x="5820434" y="1389583"/>
                  </a:cubicBezTo>
                  <a:cubicBezTo>
                    <a:pt x="5868009" y="1415530"/>
                    <a:pt x="6040984" y="2146374"/>
                    <a:pt x="6075585" y="2241515"/>
                  </a:cubicBezTo>
                  <a:cubicBezTo>
                    <a:pt x="6110179" y="2336649"/>
                    <a:pt x="6169282" y="2492331"/>
                    <a:pt x="6281717" y="2451686"/>
                  </a:cubicBezTo>
                  <a:cubicBezTo>
                    <a:pt x="6378527" y="2416686"/>
                    <a:pt x="6368212" y="2316459"/>
                    <a:pt x="6323344" y="2142047"/>
                  </a:cubicBezTo>
                  <a:cubicBezTo>
                    <a:pt x="6254580" y="1874688"/>
                    <a:pt x="6092255" y="1310775"/>
                    <a:pt x="6024953" y="1009031"/>
                  </a:cubicBezTo>
                  <a:cubicBezTo>
                    <a:pt x="5957922" y="708477"/>
                    <a:pt x="5803693" y="343973"/>
                    <a:pt x="5977226" y="283257"/>
                  </a:cubicBezTo>
                  <a:cubicBezTo>
                    <a:pt x="6131790" y="229175"/>
                    <a:pt x="6212530" y="606852"/>
                    <a:pt x="6299017" y="877851"/>
                  </a:cubicBezTo>
                  <a:cubicBezTo>
                    <a:pt x="6373034" y="1109778"/>
                    <a:pt x="6451817" y="1151748"/>
                    <a:pt x="6572898" y="1073907"/>
                  </a:cubicBezTo>
                  <a:cubicBezTo>
                    <a:pt x="6693987" y="996066"/>
                    <a:pt x="6944260" y="727031"/>
                    <a:pt x="7122113" y="710648"/>
                  </a:cubicBezTo>
                  <a:cubicBezTo>
                    <a:pt x="7286441" y="695511"/>
                    <a:pt x="7353553" y="908748"/>
                    <a:pt x="7234547" y="1026332"/>
                  </a:cubicBezTo>
                  <a:cubicBezTo>
                    <a:pt x="7133977" y="1125697"/>
                    <a:pt x="6946974" y="1104173"/>
                    <a:pt x="6892917" y="926871"/>
                  </a:cubicBezTo>
                  <a:cubicBezTo>
                    <a:pt x="6845645" y="771820"/>
                    <a:pt x="6986454" y="515319"/>
                    <a:pt x="7033462" y="405767"/>
                  </a:cubicBezTo>
                  <a:cubicBezTo>
                    <a:pt x="7109858" y="227746"/>
                    <a:pt x="7127302" y="157250"/>
                    <a:pt x="7068055" y="67018"/>
                  </a:cubicBezTo>
                  <a:cubicBezTo>
                    <a:pt x="7021207" y="-4340"/>
                    <a:pt x="6941202" y="10079"/>
                    <a:pt x="6907327" y="56200"/>
                  </a:cubicBezTo>
                  <a:cubicBezTo>
                    <a:pt x="6842523" y="144452"/>
                    <a:pt x="6845334" y="226301"/>
                    <a:pt x="6931829" y="559286"/>
                  </a:cubicBezTo>
                  <a:cubicBezTo>
                    <a:pt x="7018317" y="892278"/>
                    <a:pt x="7143725" y="1290129"/>
                    <a:pt x="7143725" y="1376617"/>
                  </a:cubicBezTo>
                  <a:cubicBezTo>
                    <a:pt x="7143725" y="1463113"/>
                    <a:pt x="6882865" y="1719956"/>
                    <a:pt x="6802094" y="1540954"/>
                  </a:cubicBezTo>
                  <a:cubicBezTo>
                    <a:pt x="6722090" y="1363643"/>
                    <a:pt x="7061565" y="1339860"/>
                    <a:pt x="7235825" y="1385272"/>
                  </a:cubicBezTo>
                  <a:cubicBezTo>
                    <a:pt x="7397543" y="1427394"/>
                    <a:pt x="7485364" y="1454458"/>
                    <a:pt x="7593479" y="1346351"/>
                  </a:cubicBezTo>
                  <a:cubicBezTo>
                    <a:pt x="7701586" y="1238235"/>
                    <a:pt x="7865923" y="926871"/>
                    <a:pt x="7900516" y="862004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9">
              <a:extLst>
                <a:ext uri="{FF2B5EF4-FFF2-40B4-BE49-F238E27FC236}">
                  <a16:creationId xmlns:a16="http://schemas.microsoft.com/office/drawing/2014/main" id="{8835B6E9-406E-4A76-AE60-FB9AE8E5963E}"/>
                </a:ext>
              </a:extLst>
            </p:cNvPr>
            <p:cNvSpPr/>
            <p:nvPr/>
          </p:nvSpPr>
          <p:spPr>
            <a:xfrm>
              <a:off x="6206347" y="3284576"/>
              <a:ext cx="263462" cy="143707"/>
            </a:xfrm>
            <a:custGeom>
              <a:avLst/>
              <a:gdLst>
                <a:gd name="connsiteX0" fmla="*/ 257853 w 263462"/>
                <a:gd name="connsiteY0" fmla="*/ 41714 h 143706"/>
                <a:gd name="connsiteX1" fmla="*/ 147941 w 263462"/>
                <a:gd name="connsiteY1" fmla="*/ 135890 h 143706"/>
                <a:gd name="connsiteX2" fmla="*/ 6039 w 263462"/>
                <a:gd name="connsiteY2" fmla="*/ 107460 h 143706"/>
                <a:gd name="connsiteX3" fmla="*/ 115943 w 263462"/>
                <a:gd name="connsiteY3" fmla="*/ 13284 h 143706"/>
                <a:gd name="connsiteX4" fmla="*/ 257853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4"/>
                  </a:moveTo>
                  <a:cubicBezTo>
                    <a:pt x="266683" y="75573"/>
                    <a:pt x="217480" y="117735"/>
                    <a:pt x="147941" y="135890"/>
                  </a:cubicBezTo>
                  <a:cubicBezTo>
                    <a:pt x="78403" y="154037"/>
                    <a:pt x="14869" y="141311"/>
                    <a:pt x="6039" y="107460"/>
                  </a:cubicBezTo>
                  <a:cubicBezTo>
                    <a:pt x="-2799" y="73601"/>
                    <a:pt x="46405" y="31439"/>
                    <a:pt x="115943" y="13284"/>
                  </a:cubicBezTo>
                  <a:cubicBezTo>
                    <a:pt x="185481" y="-4871"/>
                    <a:pt x="249015" y="7855"/>
                    <a:pt x="257853" y="41714"/>
                  </a:cubicBezTo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0">
              <a:extLst>
                <a:ext uri="{FF2B5EF4-FFF2-40B4-BE49-F238E27FC236}">
                  <a16:creationId xmlns:a16="http://schemas.microsoft.com/office/drawing/2014/main" id="{DDC35FC6-2837-4650-BF6D-0CD8648B9123}"/>
                </a:ext>
              </a:extLst>
            </p:cNvPr>
            <p:cNvSpPr/>
            <p:nvPr/>
          </p:nvSpPr>
          <p:spPr>
            <a:xfrm>
              <a:off x="6236112" y="5079024"/>
              <a:ext cx="263462" cy="143707"/>
            </a:xfrm>
            <a:custGeom>
              <a:avLst/>
              <a:gdLst>
                <a:gd name="connsiteX0" fmla="*/ 257851 w 263462"/>
                <a:gd name="connsiteY0" fmla="*/ 41714 h 143706"/>
                <a:gd name="connsiteX1" fmla="*/ 147948 w 263462"/>
                <a:gd name="connsiteY1" fmla="*/ 135890 h 143706"/>
                <a:gd name="connsiteX2" fmla="*/ 6037 w 263462"/>
                <a:gd name="connsiteY2" fmla="*/ 107460 h 143706"/>
                <a:gd name="connsiteX3" fmla="*/ 115949 w 263462"/>
                <a:gd name="connsiteY3" fmla="*/ 13284 h 143706"/>
                <a:gd name="connsiteX4" fmla="*/ 257851 w 263462"/>
                <a:gd name="connsiteY4" fmla="*/ 41714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4"/>
                  </a:moveTo>
                  <a:cubicBezTo>
                    <a:pt x="266689" y="75573"/>
                    <a:pt x="217486" y="117735"/>
                    <a:pt x="147948" y="135890"/>
                  </a:cubicBezTo>
                  <a:cubicBezTo>
                    <a:pt x="78410" y="154045"/>
                    <a:pt x="14875" y="141311"/>
                    <a:pt x="6037" y="107460"/>
                  </a:cubicBezTo>
                  <a:cubicBezTo>
                    <a:pt x="-2792" y="73601"/>
                    <a:pt x="46411" y="31439"/>
                    <a:pt x="115949" y="13284"/>
                  </a:cubicBezTo>
                  <a:cubicBezTo>
                    <a:pt x="185479" y="-4871"/>
                    <a:pt x="249013" y="7855"/>
                    <a:pt x="257851" y="41714"/>
                  </a:cubicBezTo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11">
              <a:extLst>
                <a:ext uri="{FF2B5EF4-FFF2-40B4-BE49-F238E27FC236}">
                  <a16:creationId xmlns:a16="http://schemas.microsoft.com/office/drawing/2014/main" id="{EC43EFAA-4A46-43A2-8FDE-7D76C237E850}"/>
                </a:ext>
              </a:extLst>
            </p:cNvPr>
            <p:cNvSpPr/>
            <p:nvPr/>
          </p:nvSpPr>
          <p:spPr>
            <a:xfrm>
              <a:off x="7438832" y="5492603"/>
              <a:ext cx="263462" cy="143707"/>
            </a:xfrm>
            <a:custGeom>
              <a:avLst/>
              <a:gdLst>
                <a:gd name="connsiteX0" fmla="*/ 257851 w 263462"/>
                <a:gd name="connsiteY0" fmla="*/ 41716 h 143706"/>
                <a:gd name="connsiteX1" fmla="*/ 147948 w 263462"/>
                <a:gd name="connsiteY1" fmla="*/ 135891 h 143706"/>
                <a:gd name="connsiteX2" fmla="*/ 6037 w 263462"/>
                <a:gd name="connsiteY2" fmla="*/ 107462 h 143706"/>
                <a:gd name="connsiteX3" fmla="*/ 115949 w 263462"/>
                <a:gd name="connsiteY3" fmla="*/ 13286 h 143706"/>
                <a:gd name="connsiteX4" fmla="*/ 257851 w 263462"/>
                <a:gd name="connsiteY4" fmla="*/ 41716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1" y="41716"/>
                  </a:moveTo>
                  <a:cubicBezTo>
                    <a:pt x="266689" y="75575"/>
                    <a:pt x="217486" y="117736"/>
                    <a:pt x="147948" y="135891"/>
                  </a:cubicBezTo>
                  <a:cubicBezTo>
                    <a:pt x="78410" y="154046"/>
                    <a:pt x="14875" y="141320"/>
                    <a:pt x="6037" y="107462"/>
                  </a:cubicBezTo>
                  <a:cubicBezTo>
                    <a:pt x="-2793" y="73602"/>
                    <a:pt x="46411" y="31440"/>
                    <a:pt x="115949" y="13286"/>
                  </a:cubicBezTo>
                  <a:cubicBezTo>
                    <a:pt x="185487" y="-4869"/>
                    <a:pt x="249021" y="7849"/>
                    <a:pt x="257851" y="41716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12">
              <a:extLst>
                <a:ext uri="{FF2B5EF4-FFF2-40B4-BE49-F238E27FC236}">
                  <a16:creationId xmlns:a16="http://schemas.microsoft.com/office/drawing/2014/main" id="{7C950ECE-ADAA-4819-9C5C-36BA66AC561D}"/>
                </a:ext>
              </a:extLst>
            </p:cNvPr>
            <p:cNvSpPr/>
            <p:nvPr/>
          </p:nvSpPr>
          <p:spPr>
            <a:xfrm>
              <a:off x="7306213" y="3959168"/>
              <a:ext cx="263462" cy="143707"/>
            </a:xfrm>
            <a:custGeom>
              <a:avLst/>
              <a:gdLst>
                <a:gd name="connsiteX0" fmla="*/ 257853 w 263462"/>
                <a:gd name="connsiteY0" fmla="*/ 41713 h 143706"/>
                <a:gd name="connsiteX1" fmla="*/ 147941 w 263462"/>
                <a:gd name="connsiteY1" fmla="*/ 135888 h 143706"/>
                <a:gd name="connsiteX2" fmla="*/ 6039 w 263462"/>
                <a:gd name="connsiteY2" fmla="*/ 107458 h 143706"/>
                <a:gd name="connsiteX3" fmla="*/ 115943 w 263462"/>
                <a:gd name="connsiteY3" fmla="*/ 13283 h 143706"/>
                <a:gd name="connsiteX4" fmla="*/ 257853 w 263462"/>
                <a:gd name="connsiteY4" fmla="*/ 41713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3"/>
                  </a:moveTo>
                  <a:cubicBezTo>
                    <a:pt x="266683" y="75572"/>
                    <a:pt x="217479" y="117734"/>
                    <a:pt x="147941" y="135888"/>
                  </a:cubicBezTo>
                  <a:cubicBezTo>
                    <a:pt x="78403" y="154043"/>
                    <a:pt x="14869" y="141317"/>
                    <a:pt x="6039" y="107458"/>
                  </a:cubicBezTo>
                  <a:cubicBezTo>
                    <a:pt x="-2799" y="73599"/>
                    <a:pt x="46405" y="31438"/>
                    <a:pt x="115943" y="13283"/>
                  </a:cubicBezTo>
                  <a:cubicBezTo>
                    <a:pt x="185473" y="-4872"/>
                    <a:pt x="249007" y="7862"/>
                    <a:pt x="257853" y="41713"/>
                  </a:cubicBezTo>
                </a:path>
              </a:pathLst>
            </a:custGeom>
            <a:solidFill>
              <a:srgbClr val="00A1C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13">
              <a:extLst>
                <a:ext uri="{FF2B5EF4-FFF2-40B4-BE49-F238E27FC236}">
                  <a16:creationId xmlns:a16="http://schemas.microsoft.com/office/drawing/2014/main" id="{73ED5A7B-F6C6-413E-8174-9D05839EA180}"/>
                </a:ext>
              </a:extLst>
            </p:cNvPr>
            <p:cNvSpPr/>
            <p:nvPr/>
          </p:nvSpPr>
          <p:spPr>
            <a:xfrm>
              <a:off x="4298194" y="5562171"/>
              <a:ext cx="263462" cy="143707"/>
            </a:xfrm>
            <a:custGeom>
              <a:avLst/>
              <a:gdLst>
                <a:gd name="connsiteX0" fmla="*/ 257853 w 263462"/>
                <a:gd name="connsiteY0" fmla="*/ 41725 h 143706"/>
                <a:gd name="connsiteX1" fmla="*/ 147949 w 263462"/>
                <a:gd name="connsiteY1" fmla="*/ 135901 h 143706"/>
                <a:gd name="connsiteX2" fmla="*/ 6039 w 263462"/>
                <a:gd name="connsiteY2" fmla="*/ 107463 h 143706"/>
                <a:gd name="connsiteX3" fmla="*/ 115943 w 263462"/>
                <a:gd name="connsiteY3" fmla="*/ 13287 h 143706"/>
                <a:gd name="connsiteX4" fmla="*/ 257853 w 263462"/>
                <a:gd name="connsiteY4" fmla="*/ 41725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25"/>
                  </a:moveTo>
                  <a:cubicBezTo>
                    <a:pt x="266691" y="75576"/>
                    <a:pt x="217488" y="117738"/>
                    <a:pt x="147949" y="135901"/>
                  </a:cubicBezTo>
                  <a:cubicBezTo>
                    <a:pt x="78411" y="154040"/>
                    <a:pt x="14877" y="141322"/>
                    <a:pt x="6039" y="107463"/>
                  </a:cubicBezTo>
                  <a:cubicBezTo>
                    <a:pt x="-2799" y="73604"/>
                    <a:pt x="46405" y="31450"/>
                    <a:pt x="115943" y="13287"/>
                  </a:cubicBezTo>
                  <a:cubicBezTo>
                    <a:pt x="185481" y="-4875"/>
                    <a:pt x="249015" y="7858"/>
                    <a:pt x="257853" y="41725"/>
                  </a:cubicBezTo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14">
              <a:extLst>
                <a:ext uri="{FF2B5EF4-FFF2-40B4-BE49-F238E27FC236}">
                  <a16:creationId xmlns:a16="http://schemas.microsoft.com/office/drawing/2014/main" id="{12FBCD59-1F07-4DE1-82DE-BE9225EB5CFC}"/>
                </a:ext>
              </a:extLst>
            </p:cNvPr>
            <p:cNvSpPr/>
            <p:nvPr/>
          </p:nvSpPr>
          <p:spPr>
            <a:xfrm>
              <a:off x="4734775" y="4081378"/>
              <a:ext cx="263462" cy="143707"/>
            </a:xfrm>
            <a:custGeom>
              <a:avLst/>
              <a:gdLst>
                <a:gd name="connsiteX0" fmla="*/ 257853 w 263462"/>
                <a:gd name="connsiteY0" fmla="*/ 41717 h 143706"/>
                <a:gd name="connsiteX1" fmla="*/ 147950 w 263462"/>
                <a:gd name="connsiteY1" fmla="*/ 135892 h 143706"/>
                <a:gd name="connsiteX2" fmla="*/ 6039 w 263462"/>
                <a:gd name="connsiteY2" fmla="*/ 107454 h 143706"/>
                <a:gd name="connsiteX3" fmla="*/ 115943 w 263462"/>
                <a:gd name="connsiteY3" fmla="*/ 13279 h 143706"/>
                <a:gd name="connsiteX4" fmla="*/ 257853 w 263462"/>
                <a:gd name="connsiteY4" fmla="*/ 41717 h 14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62" h="143706">
                  <a:moveTo>
                    <a:pt x="257853" y="41717"/>
                  </a:moveTo>
                  <a:cubicBezTo>
                    <a:pt x="266691" y="75576"/>
                    <a:pt x="217488" y="117730"/>
                    <a:pt x="147950" y="135892"/>
                  </a:cubicBezTo>
                  <a:cubicBezTo>
                    <a:pt x="78411" y="154032"/>
                    <a:pt x="14877" y="141313"/>
                    <a:pt x="6039" y="107454"/>
                  </a:cubicBezTo>
                  <a:cubicBezTo>
                    <a:pt x="-2799" y="73596"/>
                    <a:pt x="46405" y="31442"/>
                    <a:pt x="115943" y="13279"/>
                  </a:cubicBezTo>
                  <a:cubicBezTo>
                    <a:pt x="185481" y="-4868"/>
                    <a:pt x="249015" y="7858"/>
                    <a:pt x="257853" y="41717"/>
                  </a:cubicBezTo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2" name="Prostokąt 1"/>
          <p:cNvSpPr/>
          <p:nvPr/>
        </p:nvSpPr>
        <p:spPr>
          <a:xfrm>
            <a:off x="2548327" y="1126521"/>
            <a:ext cx="7056259" cy="2246769"/>
          </a:xfrm>
          <a:prstGeom prst="rect">
            <a:avLst/>
          </a:prstGeom>
          <a:ln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5B7F"/>
                </a:solidFill>
              </a:rPr>
              <a:t>Wypisz nazwy jak największej liczby instrumentów muzycznych.</a:t>
            </a:r>
            <a:br>
              <a:rPr lang="pl-PL" sz="2000" dirty="0">
                <a:solidFill>
                  <a:srgbClr val="005B7F"/>
                </a:solidFill>
              </a:rPr>
            </a:br>
            <a:endParaRPr lang="pl-PL" sz="2000" dirty="0">
              <a:solidFill>
                <a:srgbClr val="005B7F"/>
              </a:solidFill>
            </a:endParaRPr>
          </a:p>
          <a:p>
            <a:r>
              <a:rPr lang="pl-PL" sz="2000" dirty="0">
                <a:solidFill>
                  <a:srgbClr val="005B7F"/>
                </a:solidFill>
              </a:rPr>
              <a:t>Dla ułatwienia podajemy klasyfikację instrumentów:</a:t>
            </a:r>
          </a:p>
          <a:p>
            <a:r>
              <a:rPr lang="pl-PL" sz="2000" dirty="0">
                <a:solidFill>
                  <a:srgbClr val="005B7F"/>
                </a:solidFill>
              </a:rPr>
              <a:t>- perkusyjne: niemelodyczne, melodyczne</a:t>
            </a:r>
          </a:p>
          <a:p>
            <a:r>
              <a:rPr lang="pl-PL" sz="2000" dirty="0">
                <a:solidFill>
                  <a:srgbClr val="005B7F"/>
                </a:solidFill>
              </a:rPr>
              <a:t>- strunowe: smyczkowe, szarpane, uderzane</a:t>
            </a:r>
          </a:p>
          <a:p>
            <a:r>
              <a:rPr lang="pl-PL" sz="2000" dirty="0">
                <a:solidFill>
                  <a:srgbClr val="005B7F"/>
                </a:solidFill>
              </a:rPr>
              <a:t>- dęte: drewniane, blaszane, miechowe</a:t>
            </a:r>
          </a:p>
        </p:txBody>
      </p:sp>
      <p:grpSp>
        <p:nvGrpSpPr>
          <p:cNvPr id="55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2856614" y="3980230"/>
            <a:ext cx="6670158" cy="274166"/>
            <a:chOff x="953016" y="4719122"/>
            <a:chExt cx="6241549" cy="274166"/>
          </a:xfrm>
        </p:grpSpPr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x-none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x-none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52537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giton">
      <a:majorFont>
        <a:latin typeface="HK Grotesk ExtraBold"/>
        <a:ea typeface=""/>
        <a:cs typeface=""/>
      </a:majorFont>
      <a:minorFont>
        <a:latin typeface="HK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0" ma:contentTypeDescription="Utwórz nowy dokument." ma:contentTypeScope="" ma:versionID="432305276645e7112f6f60b34b2d9dc2">
  <xsd:schema xmlns:xsd="http://www.w3.org/2001/XMLSchema" xmlns:xs="http://www.w3.org/2001/XMLSchema" xmlns:p="http://schemas.microsoft.com/office/2006/metadata/properties" xmlns:ns2="c83b6978-a91a-418b-9c71-6d668af4d789" targetNamespace="http://schemas.microsoft.com/office/2006/metadata/properties" ma:root="true" ma:fieldsID="9c5ad27d9eac1f61e3a79222796bb17e" ns2:_="">
    <xsd:import namespace="c83b6978-a91a-418b-9c71-6d668af4d7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5E56DE-83A0-4958-93B2-121918DA4E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3b6978-a91a-418b-9c71-6d668af4d7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D9036A-CE58-49D1-A868-CA0AB7E2D8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430628-E17C-4F21-8EB9-C8E73A5B421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2889</TotalTime>
  <Words>1765</Words>
  <Application>Microsoft Office PowerPoint</Application>
  <PresentationFormat>Panoramiczny</PresentationFormat>
  <Paragraphs>134</Paragraphs>
  <Slides>29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5" baseType="lpstr">
      <vt:lpstr>Arial</vt:lpstr>
      <vt:lpstr>Calibri</vt:lpstr>
      <vt:lpstr>HK Grotesk</vt:lpstr>
      <vt:lpstr>HK Grotesk Light</vt:lpstr>
      <vt:lpstr>Trebuchet MS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Zadanie domowe: Spróbuj uzasadnić pisemnie, dlaczego Władysławę Markiewiczówną możemy zaliczyć w poczet Wielkich z Małopolski.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</dc:title>
  <dc:subject>Lekcja 1</dc:subject>
  <dc:creator>Cogiteon</dc:creator>
  <cp:lastModifiedBy>Piotr Koziarz | MCN Cogiteon</cp:lastModifiedBy>
  <cp:revision>145</cp:revision>
  <dcterms:created xsi:type="dcterms:W3CDTF">2021-08-08T20:07:43Z</dcterms:created>
  <dcterms:modified xsi:type="dcterms:W3CDTF">2021-10-15T08:15:21Z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0x010100FA51A1DB1880234AB8E62ED48D8B6B31</vt:lpwstr>
  </property>
</Properties>
</file>