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96" r:id="rId4"/>
    <p:sldId id="283" r:id="rId5"/>
    <p:sldId id="284" r:id="rId6"/>
    <p:sldId id="298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7" r:id="rId15"/>
    <p:sldId id="293" r:id="rId16"/>
    <p:sldId id="295" r:id="rId17"/>
    <p:sldId id="294" r:id="rId18"/>
    <p:sldId id="285" r:id="rId19"/>
    <p:sldId id="279" r:id="rId20"/>
    <p:sldId id="282" r:id="rId2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B7F"/>
    <a:srgbClr val="CB75AB"/>
    <a:srgbClr val="E21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0"/>
    <p:restoredTop sz="86390"/>
  </p:normalViewPr>
  <p:slideViewPr>
    <p:cSldViewPr snapToGrid="0" snapToObjects="1">
      <p:cViewPr varScale="1">
        <p:scale>
          <a:sx n="121" d="100"/>
          <a:sy n="121" d="100"/>
        </p:scale>
        <p:origin x="-688" y="328"/>
      </p:cViewPr>
      <p:guideLst>
        <p:guide orient="horz" pos="4320"/>
        <p:guide pos="3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BE7D-6998-364D-98AE-6A54E00EBE4A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F515-6073-BC44-A5A6-182D025BD41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72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1955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8996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9946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8368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3703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6437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527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1033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0939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8178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634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996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94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356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18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0783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269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933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35AF-9799-0245-92D6-0286ED9D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7EE05-34FE-4546-8910-F9FD5C9F2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8B479-88D5-9D49-8880-7B23A1AC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F55B8-A9AC-D241-8732-E1518E4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380C9-25FA-C348-88EE-DD0ABAB4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387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52BE-6D5A-6C49-B93D-F12EB83B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F9396-817B-2644-94DE-40BDA5FE2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5269C-3812-A04A-968A-71EBA981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A3507-B771-3943-B334-A0E80806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EBF19-FD0A-8240-85A6-5EAB1B9B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60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1D55D-9644-9E4C-8E3A-0EF462C0A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7A5FB-BD9B-514C-9ABC-476E8F1E4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D023D-FC67-0841-A2B8-89577096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D6A91-6B17-A64D-B45C-5F714EB0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C527-8223-B446-817F-11CEBA6C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084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0C07-806A-6B48-A91E-74C15B6D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5B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0BEC0-B6A6-3748-B08E-B7154B756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908D3-FA4E-024E-AEFF-074F2DB2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23DFB-8E9F-1845-B452-27961536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B726B-F090-624D-9FD1-1E020880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236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6DAB-6CEB-7940-828C-42139C66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A523D-A309-2B42-9E8E-EA50BFDE5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69BD4-5603-2C46-ABC1-FA343537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7FAB-8CD0-534F-BC60-7ACC412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F1914-0919-CC44-945B-26F0FF37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29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6965-334E-DD47-B544-224900DD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59217-F8B7-AA47-B91A-4D43D2F47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ADC64-9598-0949-8D8C-0C76F70E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78C7C-D845-B64F-8AFE-6587E924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2E4AF-0578-1F49-9940-70ACDFF1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E8767-8A3A-D64A-80E0-A0300300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423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79F2-2ED9-CA4C-B979-169187CB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DF1FA-53E9-8C46-95A4-16206441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A2D02-F773-E84E-B4CC-2E4763F0A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91E3-6358-E441-8AAF-B95640CBF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9A7BB-34B5-4840-A290-C4082EFA4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78300-F3A3-0448-9B57-BF23A986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DC6B0-C980-D943-940D-4815B17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67B21-7E15-3B45-AADF-CC96C231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798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AD30-BAA8-E846-B6FE-4AF27D61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D2E3C-805C-DE41-8D82-C2F06788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D62E1-B398-8841-9091-74687DB9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830F9-4D34-2F4C-9935-9DCB92B2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719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16B37-8095-9F4D-A30C-8CA456AA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70C34-59ED-3647-BC82-6FB83EB5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17DE3-3D6A-8548-BC47-569605FA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538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4875-1134-F54B-92BE-DE018D49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A9B72-9EF9-0348-9555-9F4BCE5D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1EF6B-7F6E-E547-BFCF-DEB225999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3EF73-54F1-8143-9B3A-74EC100C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B36B1-0379-7C4D-B761-AD612FB0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188B-AEFF-3E4D-AF24-4736DB06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715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0C8C-921F-B349-8B85-98A1B60B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47AAB-21D5-0F42-9DE7-FC0F86313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1B2E9-AB77-704B-9651-E6FD42502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6C017-2C1F-2540-A6BE-6856D9D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11/08/2022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BE84C-969D-1D4C-8B51-984D7C09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C160D-3DBB-DC4F-A174-84C1F05C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985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78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K Grotes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BB759-3B5F-7E4D-AC59-789E2FDA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" y="227968"/>
            <a:ext cx="2945219" cy="6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555727" y="4372179"/>
            <a:ext cx="428576" cy="4215948"/>
            <a:chOff x="11581037" y="1851626"/>
            <a:chExt cx="428576" cy="53735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3085340"/>
              <a:ext cx="428576" cy="4139828"/>
              <a:chOff x="11581037" y="3085340"/>
              <a:chExt cx="428576" cy="4139828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3085340"/>
                <a:ext cx="320852" cy="4139828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15120" y="4430675"/>
              <a:ext cx="53735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www.biznesistyl.pl</a:t>
              </a:r>
              <a:r>
                <a:rPr lang="pl-PL" sz="800" dirty="0">
                  <a:solidFill>
                    <a:srgbClr val="005B7F"/>
                  </a:solidFill>
                </a:rPr>
                <a:t>/kultura/oblicza-kultury/13660_.html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2AAB366-1FE9-6185-1B99-C961C717077E}"/>
              </a:ext>
            </a:extLst>
          </p:cNvPr>
          <p:cNvSpPr txBox="1"/>
          <p:nvPr/>
        </p:nvSpPr>
        <p:spPr>
          <a:xfrm>
            <a:off x="1620879" y="562080"/>
            <a:ext cx="959396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5B7F"/>
                </a:solidFill>
                <a:latin typeface="HK Grotesk" pitchFamily="2" charset="77"/>
              </a:rPr>
              <a:t>Schemat destylacji frakcyjnej (kaskadowej)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AC5DB5-DEBE-CEC4-57C5-0826829B3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201" y="1313819"/>
            <a:ext cx="7430814" cy="380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1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555727" y="4372177"/>
            <a:ext cx="428576" cy="4215952"/>
            <a:chOff x="11581037" y="1851623"/>
            <a:chExt cx="428576" cy="537354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3"/>
              <a:ext cx="428576" cy="5373545"/>
              <a:chOff x="11581037" y="1851623"/>
              <a:chExt cx="428576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1851623"/>
                <a:ext cx="320852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172965" y="4430677"/>
              <a:ext cx="53735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dydaktyczne.pl</a:t>
              </a:r>
              <a:r>
                <a:rPr lang="pl-PL" sz="800" dirty="0">
                  <a:solidFill>
                    <a:srgbClr val="005B7F"/>
                  </a:solidFill>
                </a:rPr>
                <a:t>/plakat/Ignacy-</a:t>
              </a:r>
              <a:r>
                <a:rPr lang="pl-PL" sz="800" dirty="0" err="1">
                  <a:solidFill>
                    <a:srgbClr val="005B7F"/>
                  </a:solidFill>
                </a:rPr>
                <a:t>Lukasiewicz</a:t>
              </a:r>
              <a:r>
                <a:rPr lang="pl-PL" sz="800" dirty="0">
                  <a:solidFill>
                    <a:srgbClr val="005B7F"/>
                  </a:solidFill>
                </a:rPr>
                <a:t>/642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65049D-88FC-DCEE-75A9-737E1EFAA33F}"/>
              </a:ext>
            </a:extLst>
          </p:cNvPr>
          <p:cNvGrpSpPr/>
          <p:nvPr/>
        </p:nvGrpSpPr>
        <p:grpSpPr>
          <a:xfrm>
            <a:off x="446258" y="1261167"/>
            <a:ext cx="6080666" cy="1756245"/>
            <a:chOff x="446258" y="1261167"/>
            <a:chExt cx="6080666" cy="1756245"/>
          </a:xfrm>
        </p:grpSpPr>
        <p:sp>
          <p:nvSpPr>
            <p:cNvPr id="27" name="Pięciokąt 43">
              <a:extLst>
                <a:ext uri="{FF2B5EF4-FFF2-40B4-BE49-F238E27FC236}">
                  <a16:creationId xmlns:a16="http://schemas.microsoft.com/office/drawing/2014/main" id="{9188C65A-FDFF-D075-4ED5-FA47CCA803BA}"/>
                </a:ext>
              </a:extLst>
            </p:cNvPr>
            <p:cNvSpPr/>
            <p:nvPr/>
          </p:nvSpPr>
          <p:spPr>
            <a:xfrm>
              <a:off x="446258" y="1261167"/>
              <a:ext cx="6080666" cy="1756245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42">
              <a:extLst>
                <a:ext uri="{FF2B5EF4-FFF2-40B4-BE49-F238E27FC236}">
                  <a16:creationId xmlns:a16="http://schemas.microsoft.com/office/drawing/2014/main" id="{6515A877-A2E1-4BF7-2435-A044F864D488}"/>
                </a:ext>
              </a:extLst>
            </p:cNvPr>
            <p:cNvSpPr/>
            <p:nvPr/>
          </p:nvSpPr>
          <p:spPr>
            <a:xfrm>
              <a:off x="446258" y="1386196"/>
              <a:ext cx="5418051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Zasługą Łukasiewicza było skonstruowanie lampy naftowej, wykonanej przez lwowskiego blacharza Adama Bratkowskiego, dzięki której oświetlenie stało się tanie.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2AAB366-1FE9-6185-1B99-C961C717077E}"/>
              </a:ext>
            </a:extLst>
          </p:cNvPr>
          <p:cNvSpPr txBox="1"/>
          <p:nvPr/>
        </p:nvSpPr>
        <p:spPr>
          <a:xfrm>
            <a:off x="446258" y="329698"/>
            <a:ext cx="598607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Chemik-konstruktor</a:t>
            </a:r>
          </a:p>
        </p:txBody>
      </p:sp>
      <p:pic>
        <p:nvPicPr>
          <p:cNvPr id="14" name="Obraz 2">
            <a:extLst>
              <a:ext uri="{FF2B5EF4-FFF2-40B4-BE49-F238E27FC236}">
                <a16:creationId xmlns:a16="http://schemas.microsoft.com/office/drawing/2014/main" id="{D1EC5BAE-CD41-148A-2E21-FF685B2084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7152"/>
          <a:stretch/>
        </p:blipFill>
        <p:spPr>
          <a:xfrm>
            <a:off x="7265937" y="163559"/>
            <a:ext cx="4600136" cy="604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C6A4F3-2004-433C-F08B-23504646B116}"/>
              </a:ext>
            </a:extLst>
          </p:cNvPr>
          <p:cNvGrpSpPr/>
          <p:nvPr/>
        </p:nvGrpSpPr>
        <p:grpSpPr>
          <a:xfrm>
            <a:off x="446258" y="3429000"/>
            <a:ext cx="6080666" cy="1151965"/>
            <a:chOff x="446258" y="3429000"/>
            <a:chExt cx="6080666" cy="1151965"/>
          </a:xfrm>
        </p:grpSpPr>
        <p:sp>
          <p:nvSpPr>
            <p:cNvPr id="15" name="Pięciokąt 43">
              <a:extLst>
                <a:ext uri="{FF2B5EF4-FFF2-40B4-BE49-F238E27FC236}">
                  <a16:creationId xmlns:a16="http://schemas.microsoft.com/office/drawing/2014/main" id="{329E3C6A-EF90-CF73-3999-9010D41A6836}"/>
                </a:ext>
              </a:extLst>
            </p:cNvPr>
            <p:cNvSpPr/>
            <p:nvPr/>
          </p:nvSpPr>
          <p:spPr>
            <a:xfrm>
              <a:off x="446258" y="3429000"/>
              <a:ext cx="6080666" cy="1151965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0B9FE1E9-AB08-97C9-9304-2D13DE0C215A}"/>
                </a:ext>
              </a:extLst>
            </p:cNvPr>
            <p:cNvSpPr txBox="1"/>
            <p:nvPr/>
          </p:nvSpPr>
          <p:spPr>
            <a:xfrm>
              <a:off x="524240" y="3570070"/>
              <a:ext cx="5266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1853 – pierwsza operacja nocna przy świetle lampy naftowej. </a:t>
              </a:r>
            </a:p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1854 – pierwsza uliczna lampa naftowa (Gorlice).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384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7">
            <a:extLst>
              <a:ext uri="{FF2B5EF4-FFF2-40B4-BE49-F238E27FC236}">
                <a16:creationId xmlns:a16="http://schemas.microsoft.com/office/drawing/2014/main" id="{37A79EBC-B5C6-210D-4AAE-8EC52582F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117" y="1929367"/>
            <a:ext cx="6269861" cy="384899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530957" y="4325642"/>
            <a:ext cx="499140" cy="4215950"/>
            <a:chOff x="11581037" y="1851623"/>
            <a:chExt cx="499140" cy="53735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3"/>
              <a:ext cx="499140" cy="5373545"/>
              <a:chOff x="11581037" y="1851623"/>
              <a:chExt cx="499140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3" y="1851623"/>
                <a:ext cx="391414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24125" y="4369119"/>
              <a:ext cx="5373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https://pl.wikipedia.org/</a:t>
              </a:r>
              <a:r>
                <a:rPr lang="pl-PL" sz="800" dirty="0" err="1">
                  <a:solidFill>
                    <a:srgbClr val="005B7F"/>
                  </a:solidFill>
                </a:rPr>
                <a:t>wiki</a:t>
              </a:r>
              <a:r>
                <a:rPr lang="pl-PL" sz="800" dirty="0">
                  <a:solidFill>
                    <a:srgbClr val="005B7F"/>
                  </a:solidFill>
                </a:rPr>
                <a:t>/Lampa_naftowa </a:t>
              </a:r>
            </a:p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pgnig.pl</a:t>
              </a:r>
              <a:r>
                <a:rPr lang="pl-PL" sz="800" dirty="0">
                  <a:solidFill>
                    <a:srgbClr val="005B7F"/>
                  </a:solidFill>
                </a:rPr>
                <a:t>/rok-</a:t>
              </a:r>
              <a:r>
                <a:rPr lang="pl-PL" sz="800" dirty="0" err="1">
                  <a:solidFill>
                    <a:srgbClr val="005B7F"/>
                  </a:solidFill>
                </a:rPr>
                <a:t>ignacego</a:t>
              </a:r>
              <a:r>
                <a:rPr lang="pl-PL" sz="800" dirty="0">
                  <a:solidFill>
                    <a:srgbClr val="005B7F"/>
                  </a:solidFill>
                </a:rPr>
                <a:t>-</a:t>
              </a:r>
              <a:r>
                <a:rPr lang="pl-PL" sz="800" dirty="0" err="1">
                  <a:solidFill>
                    <a:srgbClr val="005B7F"/>
                  </a:solidFill>
                </a:rPr>
                <a:t>lukasiewicza</a:t>
              </a:r>
              <a:r>
                <a:rPr lang="pl-PL" sz="800" dirty="0">
                  <a:solidFill>
                    <a:srgbClr val="005B7F"/>
                  </a:solidFill>
                </a:rPr>
                <a:t>-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EACF095-6B11-B5D6-FC47-E8D753BDF4B4}"/>
              </a:ext>
            </a:extLst>
          </p:cNvPr>
          <p:cNvGrpSpPr/>
          <p:nvPr/>
        </p:nvGrpSpPr>
        <p:grpSpPr>
          <a:xfrm>
            <a:off x="645955" y="225255"/>
            <a:ext cx="6080666" cy="1136021"/>
            <a:chOff x="446258" y="1261167"/>
            <a:chExt cx="6080666" cy="1742967"/>
          </a:xfrm>
        </p:grpSpPr>
        <p:sp>
          <p:nvSpPr>
            <p:cNvPr id="27" name="Pięciokąt 43">
              <a:extLst>
                <a:ext uri="{FF2B5EF4-FFF2-40B4-BE49-F238E27FC236}">
                  <a16:creationId xmlns:a16="http://schemas.microsoft.com/office/drawing/2014/main" id="{9188C65A-FDFF-D075-4ED5-FA47CCA803BA}"/>
                </a:ext>
              </a:extLst>
            </p:cNvPr>
            <p:cNvSpPr/>
            <p:nvPr/>
          </p:nvSpPr>
          <p:spPr>
            <a:xfrm>
              <a:off x="446258" y="1261167"/>
              <a:ext cx="6080666" cy="1742967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42">
              <a:extLst>
                <a:ext uri="{FF2B5EF4-FFF2-40B4-BE49-F238E27FC236}">
                  <a16:creationId xmlns:a16="http://schemas.microsoft.com/office/drawing/2014/main" id="{6515A877-A2E1-4BF7-2435-A044F864D488}"/>
                </a:ext>
              </a:extLst>
            </p:cNvPr>
            <p:cNvSpPr/>
            <p:nvPr/>
          </p:nvSpPr>
          <p:spPr>
            <a:xfrm>
              <a:off x="446258" y="1381525"/>
              <a:ext cx="541805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Prawdopodobnie tak właśnie wyglądała lampa Łukasiewicza. Ten egzemplarz znajduje się w Muzeum PTTK w Gorlicach.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AC60F9E-932D-4F7F-ED01-BC2DDBFA9B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287"/>
          <a:stretch/>
        </p:blipFill>
        <p:spPr>
          <a:xfrm>
            <a:off x="6870760" y="73573"/>
            <a:ext cx="5143500" cy="6083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FF3F396-6B8C-AEFA-7819-9FD212B84BA9}"/>
              </a:ext>
            </a:extLst>
          </p:cNvPr>
          <p:cNvSpPr txBox="1"/>
          <p:nvPr/>
        </p:nvSpPr>
        <p:spPr>
          <a:xfrm>
            <a:off x="645955" y="1427529"/>
            <a:ext cx="5415265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  <a:latin typeface="HK Grotesk" pitchFamily="2" charset="77"/>
              </a:rPr>
              <a:t>Burza mózgów: </a:t>
            </a: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jak lampa naftowa zmieniła świat?</a:t>
            </a:r>
          </a:p>
        </p:txBody>
      </p:sp>
    </p:spTree>
    <p:extLst>
      <p:ext uri="{BB962C8B-B14F-4D97-AF65-F5344CB8AC3E}">
        <p14:creationId xmlns:p14="http://schemas.microsoft.com/office/powerpoint/2010/main" val="158433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7">
            <a:extLst>
              <a:ext uri="{FF2B5EF4-FFF2-40B4-BE49-F238E27FC236}">
                <a16:creationId xmlns:a16="http://schemas.microsoft.com/office/drawing/2014/main" id="{E8CAB663-9407-D66F-D571-84A2E5414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23" y="-215715"/>
            <a:ext cx="4233884" cy="56451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179659" y="4067339"/>
            <a:ext cx="592136" cy="4825552"/>
            <a:chOff x="11581037" y="1851622"/>
            <a:chExt cx="592136" cy="615052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4"/>
              <a:ext cx="592136" cy="6150526"/>
              <a:chOff x="11581037" y="1851624"/>
              <a:chExt cx="592136" cy="615052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2" y="1851624"/>
                <a:ext cx="484411" cy="6150526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722127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8835635" y="4757608"/>
              <a:ext cx="61505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sklep.sokomedica.pl</a:t>
              </a:r>
              <a:r>
                <a:rPr lang="pl-PL" sz="800" dirty="0">
                  <a:solidFill>
                    <a:srgbClr val="005B7F"/>
                  </a:solidFill>
                </a:rPr>
                <a:t>/product-pol-26145821-LAMPA-WISZACA-LED-LATARNIA-NAFTOWA-IMITACJA.html </a:t>
              </a:r>
            </a:p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www.weranda.pl</a:t>
              </a:r>
              <a:r>
                <a:rPr lang="pl-PL" sz="800" dirty="0">
                  <a:solidFill>
                    <a:srgbClr val="005B7F"/>
                  </a:solidFill>
                </a:rPr>
                <a:t>/galeria/lampa-naftowa/1171</a:t>
              </a:r>
            </a:p>
          </p:txBody>
        </p:sp>
      </p:grpSp>
      <p:pic>
        <p:nvPicPr>
          <p:cNvPr id="14" name="Obraz 4">
            <a:extLst>
              <a:ext uri="{FF2B5EF4-FFF2-40B4-BE49-F238E27FC236}">
                <a16:creationId xmlns:a16="http://schemas.microsoft.com/office/drawing/2014/main" id="{47D9DE67-DF01-54EC-961C-A0907FAB9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373" y="-23775"/>
            <a:ext cx="5740433" cy="57404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17BFB1-E5ED-4B1A-942F-6C40B6AF967C}"/>
              </a:ext>
            </a:extLst>
          </p:cNvPr>
          <p:cNvGrpSpPr/>
          <p:nvPr/>
        </p:nvGrpSpPr>
        <p:grpSpPr>
          <a:xfrm>
            <a:off x="3844984" y="981343"/>
            <a:ext cx="3544952" cy="667929"/>
            <a:chOff x="4007152" y="560931"/>
            <a:chExt cx="3544952" cy="667929"/>
          </a:xfrm>
        </p:grpSpPr>
        <p:sp>
          <p:nvSpPr>
            <p:cNvPr id="17" name="Pięciokąt 43">
              <a:extLst>
                <a:ext uri="{FF2B5EF4-FFF2-40B4-BE49-F238E27FC236}">
                  <a16:creationId xmlns:a16="http://schemas.microsoft.com/office/drawing/2014/main" id="{13E45EEC-C99C-D205-362F-8354109CF187}"/>
                </a:ext>
              </a:extLst>
            </p:cNvPr>
            <p:cNvSpPr/>
            <p:nvPr/>
          </p:nvSpPr>
          <p:spPr>
            <a:xfrm rot="10800000">
              <a:off x="4007152" y="560931"/>
              <a:ext cx="3544952" cy="667929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ole tekstowe 4">
              <a:extLst>
                <a:ext uri="{FF2B5EF4-FFF2-40B4-BE49-F238E27FC236}">
                  <a16:creationId xmlns:a16="http://schemas.microsoft.com/office/drawing/2014/main" id="{1999A4BF-0E4A-397F-9F47-91E0D3FACE79}"/>
                </a:ext>
              </a:extLst>
            </p:cNvPr>
            <p:cNvSpPr txBox="1"/>
            <p:nvPr/>
          </p:nvSpPr>
          <p:spPr>
            <a:xfrm>
              <a:off x="4477406" y="664064"/>
              <a:ext cx="28904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l-PL" sz="2400" b="1" dirty="0">
                  <a:solidFill>
                    <a:srgbClr val="005B7F"/>
                  </a:solidFill>
                </a:rPr>
                <a:t>Tania lampa naftowa</a:t>
              </a:r>
              <a:endParaRPr lang="pl-PL" sz="2400" b="1" dirty="0">
                <a:solidFill>
                  <a:srgbClr val="005B7F"/>
                </a:solidFill>
                <a:latin typeface="HK Grotesk" pitchFamily="2" charset="77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7A5481B-CBF5-CFDB-6B4B-04AF898358DA}"/>
              </a:ext>
            </a:extLst>
          </p:cNvPr>
          <p:cNvGrpSpPr/>
          <p:nvPr/>
        </p:nvGrpSpPr>
        <p:grpSpPr>
          <a:xfrm>
            <a:off x="3357207" y="5414014"/>
            <a:ext cx="4233884" cy="736068"/>
            <a:chOff x="3360111" y="5195311"/>
            <a:chExt cx="4233884" cy="736068"/>
          </a:xfrm>
        </p:grpSpPr>
        <p:sp>
          <p:nvSpPr>
            <p:cNvPr id="18" name="Pięciokąt 43">
              <a:extLst>
                <a:ext uri="{FF2B5EF4-FFF2-40B4-BE49-F238E27FC236}">
                  <a16:creationId xmlns:a16="http://schemas.microsoft.com/office/drawing/2014/main" id="{00E99CD5-4CC8-B56C-9CA9-62381931F8F6}"/>
                </a:ext>
              </a:extLst>
            </p:cNvPr>
            <p:cNvSpPr/>
            <p:nvPr/>
          </p:nvSpPr>
          <p:spPr>
            <a:xfrm>
              <a:off x="3360111" y="5195311"/>
              <a:ext cx="4233884" cy="736068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ole tekstowe 4">
              <a:extLst>
                <a:ext uri="{FF2B5EF4-FFF2-40B4-BE49-F238E27FC236}">
                  <a16:creationId xmlns:a16="http://schemas.microsoft.com/office/drawing/2014/main" id="{0788E9CF-772F-02F1-D9FD-E08BBF0B8998}"/>
                </a:ext>
              </a:extLst>
            </p:cNvPr>
            <p:cNvSpPr txBox="1"/>
            <p:nvPr/>
          </p:nvSpPr>
          <p:spPr>
            <a:xfrm>
              <a:off x="3424104" y="5358127"/>
              <a:ext cx="363884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l-PL" sz="2400" b="1" dirty="0">
                  <a:solidFill>
                    <a:srgbClr val="005B7F"/>
                  </a:solidFill>
                  <a:latin typeface="HK Grotesk" pitchFamily="2" charset="77"/>
                </a:rPr>
                <a:t>Ozdobne lampy naftowe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970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8546732" y="3265532"/>
            <a:ext cx="622248" cy="6184965"/>
            <a:chOff x="11581037" y="-658032"/>
            <a:chExt cx="622248" cy="78832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-560907"/>
              <a:ext cx="592137" cy="7786078"/>
              <a:chOff x="11581037" y="-560907"/>
              <a:chExt cx="592137" cy="7786078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3" y="-560907"/>
                <a:ext cx="484411" cy="7786078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8030854" y="3052734"/>
              <a:ext cx="78831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pl.pinterest.com</a:t>
              </a:r>
              <a:r>
                <a:rPr lang="pl-PL" sz="800" dirty="0">
                  <a:solidFill>
                    <a:srgbClr val="005B7F"/>
                  </a:solidFill>
                </a:rPr>
                <a:t>/pin/424605071123799206/</a:t>
              </a:r>
              <a:br>
                <a:rPr lang="pl-PL" sz="800" dirty="0">
                  <a:solidFill>
                    <a:srgbClr val="005B7F"/>
                  </a:solidFill>
                </a:rPr>
              </a:br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newmarkethistoricalsociety.ca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archives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br>
                <a:rPr lang="pl-PL" sz="800" dirty="0">
                  <a:solidFill>
                    <a:srgbClr val="005B7F"/>
                  </a:solidFill>
                </a:rPr>
              </a:br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www.imperialtransilvania.com</a:t>
              </a:r>
              <a:r>
                <a:rPr lang="pl-PL" sz="800" dirty="0">
                  <a:solidFill>
                    <a:srgbClr val="005B7F"/>
                  </a:solidFill>
                </a:rPr>
                <a:t>/2017/05/13/</a:t>
              </a:r>
              <a:r>
                <a:rPr lang="pl-PL" sz="800" dirty="0" err="1">
                  <a:solidFill>
                    <a:srgbClr val="005B7F"/>
                  </a:solidFill>
                </a:rPr>
                <a:t>read-more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argomenti</a:t>
              </a:r>
              <a:r>
                <a:rPr lang="pl-PL" sz="800" dirty="0">
                  <a:solidFill>
                    <a:srgbClr val="005B7F"/>
                  </a:solidFill>
                </a:rPr>
                <a:t>/events-1/</a:t>
              </a:r>
              <a:r>
                <a:rPr lang="pl-PL" sz="800" dirty="0" err="1">
                  <a:solidFill>
                    <a:srgbClr val="005B7F"/>
                  </a:solidFill>
                </a:rPr>
                <a:t>articolo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romania</a:t>
              </a:r>
              <a:r>
                <a:rPr lang="pl-PL" sz="800" dirty="0">
                  <a:solidFill>
                    <a:srgbClr val="005B7F"/>
                  </a:solidFill>
                </a:rPr>
                <a:t>-</a:t>
              </a:r>
              <a:r>
                <a:rPr lang="pl-PL" sz="800" dirty="0" err="1">
                  <a:solidFill>
                    <a:srgbClr val="005B7F"/>
                  </a:solidFill>
                </a:rPr>
                <a:t>has</a:t>
              </a:r>
              <a:r>
                <a:rPr lang="pl-PL" sz="800" dirty="0">
                  <a:solidFill>
                    <a:srgbClr val="005B7F"/>
                  </a:solidFill>
                </a:rPr>
                <a:t>-</a:t>
              </a:r>
              <a:r>
                <a:rPr lang="pl-PL" sz="800" dirty="0" err="1">
                  <a:solidFill>
                    <a:srgbClr val="005B7F"/>
                  </a:solidFill>
                </a:rPr>
                <a:t>marked</a:t>
              </a:r>
              <a:r>
                <a:rPr lang="pl-PL" sz="800" dirty="0">
                  <a:solidFill>
                    <a:srgbClr val="005B7F"/>
                  </a:solidFill>
                </a:rPr>
                <a:t>-the-</a:t>
              </a:r>
              <a:r>
                <a:rPr lang="pl-PL" sz="800" dirty="0" err="1">
                  <a:solidFill>
                    <a:srgbClr val="005B7F"/>
                  </a:solidFill>
                </a:rPr>
                <a:t>world</a:t>
              </a:r>
              <a:r>
                <a:rPr lang="pl-PL" sz="800" dirty="0">
                  <a:solidFill>
                    <a:srgbClr val="005B7F"/>
                  </a:solidFill>
                </a:rPr>
                <a:t>-</a:t>
              </a:r>
              <a:r>
                <a:rPr lang="pl-PL" sz="800" dirty="0" err="1">
                  <a:solidFill>
                    <a:srgbClr val="005B7F"/>
                  </a:solidFill>
                </a:rPr>
                <a:t>history</a:t>
              </a:r>
              <a:r>
                <a:rPr lang="pl-PL" sz="800" dirty="0">
                  <a:solidFill>
                    <a:srgbClr val="005B7F"/>
                  </a:solidFill>
                </a:rPr>
                <a:t>-of-</a:t>
              </a:r>
              <a:r>
                <a:rPr lang="pl-PL" sz="800" dirty="0" err="1">
                  <a:solidFill>
                    <a:srgbClr val="005B7F"/>
                  </a:solidFill>
                </a:rPr>
                <a:t>oil.html</a:t>
              </a:r>
              <a:endParaRPr lang="pl-PL" sz="800" dirty="0">
                <a:solidFill>
                  <a:srgbClr val="005B7F"/>
                </a:solidFill>
              </a:endParaRPr>
            </a:p>
          </p:txBody>
        </p:sp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FF3F396-6B8C-AEFA-7819-9FD212B84BA9}"/>
              </a:ext>
            </a:extLst>
          </p:cNvPr>
          <p:cNvSpPr txBox="1"/>
          <p:nvPr/>
        </p:nvSpPr>
        <p:spPr>
          <a:xfrm>
            <a:off x="575664" y="467991"/>
            <a:ext cx="50706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005B7F"/>
                </a:solidFill>
                <a:latin typeface="HK Grotesk" pitchFamily="2" charset="77"/>
              </a:rPr>
              <a:t>Jak lampa naftowa zmieniła świat?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EEFE3-6FB9-CC24-CEE4-DA81D268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64" y="1250951"/>
            <a:ext cx="4876800" cy="2984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152A77-69B2-1FC7-411E-8C2F8BA79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512" y="396562"/>
            <a:ext cx="4127500" cy="264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166EFD-A9E9-840D-7EF5-A72425B76B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250" r="8681"/>
          <a:stretch/>
        </p:blipFill>
        <p:spPr>
          <a:xfrm>
            <a:off x="5452846" y="1247505"/>
            <a:ext cx="2573384" cy="430729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83FED52-9442-CD8F-06C4-C334ACCC3D96}"/>
              </a:ext>
            </a:extLst>
          </p:cNvPr>
          <p:cNvGrpSpPr/>
          <p:nvPr/>
        </p:nvGrpSpPr>
        <p:grpSpPr>
          <a:xfrm>
            <a:off x="7558528" y="4913325"/>
            <a:ext cx="3544952" cy="667929"/>
            <a:chOff x="4007152" y="560931"/>
            <a:chExt cx="3544952" cy="667929"/>
          </a:xfrm>
        </p:grpSpPr>
        <p:sp>
          <p:nvSpPr>
            <p:cNvPr id="31" name="Pięciokąt 43">
              <a:extLst>
                <a:ext uri="{FF2B5EF4-FFF2-40B4-BE49-F238E27FC236}">
                  <a16:creationId xmlns:a16="http://schemas.microsoft.com/office/drawing/2014/main" id="{7EC2AB86-A394-AB9E-64CA-B577259D4577}"/>
                </a:ext>
              </a:extLst>
            </p:cNvPr>
            <p:cNvSpPr/>
            <p:nvPr/>
          </p:nvSpPr>
          <p:spPr>
            <a:xfrm rot="10800000">
              <a:off x="4007152" y="560931"/>
              <a:ext cx="3544952" cy="667929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ole tekstowe 4">
              <a:extLst>
                <a:ext uri="{FF2B5EF4-FFF2-40B4-BE49-F238E27FC236}">
                  <a16:creationId xmlns:a16="http://schemas.microsoft.com/office/drawing/2014/main" id="{108338DC-8883-CBD2-8D40-B52CC3A2AF7E}"/>
                </a:ext>
              </a:extLst>
            </p:cNvPr>
            <p:cNvSpPr txBox="1"/>
            <p:nvPr/>
          </p:nvSpPr>
          <p:spPr>
            <a:xfrm>
              <a:off x="4477406" y="664064"/>
              <a:ext cx="28904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l-PL" sz="2400" b="1" dirty="0">
                  <a:solidFill>
                    <a:srgbClr val="005B7F"/>
                  </a:solidFill>
                </a:rPr>
                <a:t>Latarnik uliczny</a:t>
              </a:r>
              <a:endParaRPr lang="pl-PL" sz="2400" b="1" dirty="0">
                <a:solidFill>
                  <a:srgbClr val="005B7F"/>
                </a:solidFill>
                <a:latin typeface="HK Grotesk" pitchFamily="2" charset="77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3595F3-CF9E-00FF-040F-C72584DE59CD}"/>
              </a:ext>
            </a:extLst>
          </p:cNvPr>
          <p:cNvGrpSpPr/>
          <p:nvPr/>
        </p:nvGrpSpPr>
        <p:grpSpPr>
          <a:xfrm>
            <a:off x="8226979" y="2786295"/>
            <a:ext cx="3317033" cy="1159193"/>
            <a:chOff x="8259727" y="4490119"/>
            <a:chExt cx="3317033" cy="1159193"/>
          </a:xfrm>
        </p:grpSpPr>
        <p:sp>
          <p:nvSpPr>
            <p:cNvPr id="38" name="Pięciokąt 3">
              <a:extLst>
                <a:ext uri="{FF2B5EF4-FFF2-40B4-BE49-F238E27FC236}">
                  <a16:creationId xmlns:a16="http://schemas.microsoft.com/office/drawing/2014/main" id="{3E3465F2-90F1-119F-C34F-C497BED207D8}"/>
                </a:ext>
              </a:extLst>
            </p:cNvPr>
            <p:cNvSpPr/>
            <p:nvPr/>
          </p:nvSpPr>
          <p:spPr>
            <a:xfrm rot="16200000">
              <a:off x="9338648" y="3411199"/>
              <a:ext cx="1159192" cy="3317032"/>
            </a:xfrm>
            <a:prstGeom prst="homePlate">
              <a:avLst>
                <a:gd name="adj" fmla="val 25554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Prostokąt 42">
              <a:extLst>
                <a:ext uri="{FF2B5EF4-FFF2-40B4-BE49-F238E27FC236}">
                  <a16:creationId xmlns:a16="http://schemas.microsoft.com/office/drawing/2014/main" id="{072B5300-E028-BE78-41A5-46569F0921AD}"/>
                </a:ext>
              </a:extLst>
            </p:cNvPr>
            <p:cNvSpPr/>
            <p:nvPr/>
          </p:nvSpPr>
          <p:spPr>
            <a:xfrm>
              <a:off x="8259727" y="4725982"/>
              <a:ext cx="331703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Bukareszt – pierwsze miasto oświetlone lampami naftowymi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66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555728" y="4372178"/>
            <a:ext cx="428576" cy="4215950"/>
            <a:chOff x="11581037" y="1851623"/>
            <a:chExt cx="428576" cy="53735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3"/>
              <a:ext cx="428576" cy="5373545"/>
              <a:chOff x="11581037" y="1851623"/>
              <a:chExt cx="428576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1851623"/>
                <a:ext cx="320852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15120" y="4430675"/>
              <a:ext cx="53735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chorkowka.pl</a:t>
              </a:r>
              <a:r>
                <a:rPr lang="pl-PL" sz="800" dirty="0">
                  <a:solidFill>
                    <a:srgbClr val="005B7F"/>
                  </a:solidFill>
                </a:rPr>
                <a:t>/182-zabytki.html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2AAB366-1FE9-6185-1B99-C961C717077E}"/>
              </a:ext>
            </a:extLst>
          </p:cNvPr>
          <p:cNvSpPr txBox="1"/>
          <p:nvPr/>
        </p:nvSpPr>
        <p:spPr>
          <a:xfrm>
            <a:off x="446256" y="329698"/>
            <a:ext cx="751007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Biznesmen-przemysłowiec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7F049-A628-FA56-3DA2-D3C8614BB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210" y="1229750"/>
            <a:ext cx="5864667" cy="4398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006BEC-89CB-2A59-AC0A-30231A44E5E0}"/>
              </a:ext>
            </a:extLst>
          </p:cNvPr>
          <p:cNvSpPr txBox="1"/>
          <p:nvPr/>
        </p:nvSpPr>
        <p:spPr>
          <a:xfrm>
            <a:off x="446256" y="1252066"/>
            <a:ext cx="53974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005B7F"/>
                </a:solidFill>
              </a:rPr>
              <a:t> „Olej skalny... to przyszłe bogactwo kraju, to dobrobyt i pomyślność jego mieszkańców, to nowe źródło zarobku dla biednego ludu i nowa gałąź przemysłu, która obfite wyda owoce” – ogłosił Ignacy Łukasiewicz w 1854 roku.</a:t>
            </a:r>
            <a:endParaRPr lang="en-PL" dirty="0">
              <a:solidFill>
                <a:srgbClr val="005B7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38D978-55EF-F311-84DB-E8934385C0A4}"/>
              </a:ext>
            </a:extLst>
          </p:cNvPr>
          <p:cNvSpPr txBox="1"/>
          <p:nvPr/>
        </p:nvSpPr>
        <p:spPr>
          <a:xfrm>
            <a:off x="483042" y="3004640"/>
            <a:ext cx="53239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Z</a:t>
            </a: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ałożył w Bóbrce pierwszą na świecie kopalnię ropy naftowej, destylarnię i rafinerię, z której czerpano surowiec do przerobu na tanią naftę do powszechnego oświetlania pomieszczeń, </a:t>
            </a:r>
            <a:b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a Łukasiewicz stał się bogatym człowiekiem.  </a:t>
            </a:r>
          </a:p>
        </p:txBody>
      </p:sp>
    </p:spTree>
    <p:extLst>
      <p:ext uri="{BB962C8B-B14F-4D97-AF65-F5344CB8AC3E}">
        <p14:creationId xmlns:p14="http://schemas.microsoft.com/office/powerpoint/2010/main" val="407118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555728" y="4372178"/>
            <a:ext cx="428576" cy="4215950"/>
            <a:chOff x="11581037" y="1851623"/>
            <a:chExt cx="428576" cy="53735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3"/>
              <a:ext cx="428576" cy="5373545"/>
              <a:chOff x="11581037" y="1851623"/>
              <a:chExt cx="428576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1851623"/>
                <a:ext cx="320852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15120" y="4430675"/>
              <a:ext cx="53735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www.muzeumdobranocek.pl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pomyslowy-ignacy-historia-pewnego-wynalazku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A3F1710-A878-12F3-68B1-B7D69B1F88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428"/>
          <a:stretch/>
        </p:blipFill>
        <p:spPr>
          <a:xfrm>
            <a:off x="4740312" y="0"/>
            <a:ext cx="7315200" cy="6120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DF89EF2-8AC3-9AFD-7647-BDF9C1E91237}"/>
              </a:ext>
            </a:extLst>
          </p:cNvPr>
          <p:cNvGrpSpPr/>
          <p:nvPr/>
        </p:nvGrpSpPr>
        <p:grpSpPr>
          <a:xfrm>
            <a:off x="446258" y="1261167"/>
            <a:ext cx="6080666" cy="1605055"/>
            <a:chOff x="446258" y="1261167"/>
            <a:chExt cx="6080666" cy="1605055"/>
          </a:xfrm>
        </p:grpSpPr>
        <p:sp>
          <p:nvSpPr>
            <p:cNvPr id="11" name="Pięciokąt 43">
              <a:extLst>
                <a:ext uri="{FF2B5EF4-FFF2-40B4-BE49-F238E27FC236}">
                  <a16:creationId xmlns:a16="http://schemas.microsoft.com/office/drawing/2014/main" id="{695E119F-B0C2-4FDB-19B7-D03CC00035D6}"/>
                </a:ext>
              </a:extLst>
            </p:cNvPr>
            <p:cNvSpPr/>
            <p:nvPr/>
          </p:nvSpPr>
          <p:spPr>
            <a:xfrm>
              <a:off x="446258" y="1261167"/>
              <a:ext cx="6080666" cy="1605055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006BEC-89CB-2A59-AC0A-30231A44E5E0}"/>
                </a:ext>
              </a:extLst>
            </p:cNvPr>
            <p:cNvSpPr txBox="1"/>
            <p:nvPr/>
          </p:nvSpPr>
          <p:spPr>
            <a:xfrm>
              <a:off x="456767" y="1434956"/>
              <a:ext cx="5008612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l-PL" sz="2400" b="1" dirty="0">
                  <a:solidFill>
                    <a:srgbClr val="005B7F"/>
                  </a:solidFill>
                  <a:latin typeface="HK Grotesk" pitchFamily="2" charset="77"/>
                </a:rPr>
                <a:t>Dwór Łukasiewicza w Chorkówce, gdzie gościł rannych powstańców styczniowych </a:t>
              </a:r>
            </a:p>
          </p:txBody>
        </p:sp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8D11DAA-5303-00EB-33CB-DDF4A8E6630E}"/>
              </a:ext>
            </a:extLst>
          </p:cNvPr>
          <p:cNvSpPr txBox="1"/>
          <p:nvPr/>
        </p:nvSpPr>
        <p:spPr>
          <a:xfrm>
            <a:off x="456767" y="293908"/>
            <a:ext cx="428354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rgbClr val="005B7F"/>
                </a:solidFill>
                <a:latin typeface="HK Grotesk" pitchFamily="2" charset="77"/>
              </a:rPr>
              <a:t>Bogacz-patriota</a:t>
            </a:r>
          </a:p>
        </p:txBody>
      </p:sp>
    </p:spTree>
    <p:extLst>
      <p:ext uri="{BB962C8B-B14F-4D97-AF65-F5344CB8AC3E}">
        <p14:creationId xmlns:p14="http://schemas.microsoft.com/office/powerpoint/2010/main" val="79053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555728" y="4372178"/>
            <a:ext cx="428576" cy="4215950"/>
            <a:chOff x="11581037" y="1851623"/>
            <a:chExt cx="428576" cy="53735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3"/>
              <a:ext cx="428576" cy="5373545"/>
              <a:chOff x="11581037" y="1851623"/>
              <a:chExt cx="428576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1851623"/>
                <a:ext cx="320852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15120" y="4430675"/>
              <a:ext cx="53735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chorkowka.pl</a:t>
              </a:r>
              <a:r>
                <a:rPr lang="pl-PL" sz="800" dirty="0">
                  <a:solidFill>
                    <a:srgbClr val="005B7F"/>
                  </a:solidFill>
                </a:rPr>
                <a:t>/182-zabytki.html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2AAB366-1FE9-6185-1B99-C961C717077E}"/>
              </a:ext>
            </a:extLst>
          </p:cNvPr>
          <p:cNvSpPr txBox="1"/>
          <p:nvPr/>
        </p:nvSpPr>
        <p:spPr>
          <a:xfrm>
            <a:off x="446256" y="329698"/>
            <a:ext cx="877131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Działacz społeczny i filantrop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006BEC-89CB-2A59-AC0A-30231A44E5E0}"/>
              </a:ext>
            </a:extLst>
          </p:cNvPr>
          <p:cNvSpPr txBox="1"/>
          <p:nvPr/>
        </p:nvSpPr>
        <p:spPr>
          <a:xfrm>
            <a:off x="446256" y="1161508"/>
            <a:ext cx="539749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Łukasiewicz jako ten, który sam zarobił pieniądze (otrzymywał z ropy naftę, smary, oleje do maszyn, parafinę i asfalt), wiedział najlepiej, jak je wydać. Fundował drogi, mosty, szkoły, żłobki, obiekty sakralne, walczył </a:t>
            </a:r>
            <a:br>
              <a:rPr lang="pl-PL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z alkoholizmem, zakładał kasy zapomogowe </a:t>
            </a:r>
            <a:br>
              <a:rPr lang="pl-PL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i emerytalne, pomagał chorym i powstańcom. </a:t>
            </a:r>
            <a:br>
              <a:rPr lang="pl-PL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 latach 1877-1882 był posłem na Sejm Galicyjski.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38D978-55EF-F311-84DB-E8934385C0A4}"/>
              </a:ext>
            </a:extLst>
          </p:cNvPr>
          <p:cNvSpPr txBox="1"/>
          <p:nvPr/>
        </p:nvSpPr>
        <p:spPr>
          <a:xfrm>
            <a:off x="483042" y="3839008"/>
            <a:ext cx="5323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 1873 r. został wyróżniony przez papieża ważnym orderem.</a:t>
            </a:r>
          </a:p>
        </p:txBody>
      </p:sp>
      <p:pic>
        <p:nvPicPr>
          <p:cNvPr id="12" name="Obraz 3">
            <a:extLst>
              <a:ext uri="{FF2B5EF4-FFF2-40B4-BE49-F238E27FC236}">
                <a16:creationId xmlns:a16="http://schemas.microsoft.com/office/drawing/2014/main" id="{89E3CF55-5A66-3E02-D58A-951F79FEC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163" y="1232681"/>
            <a:ext cx="5856850" cy="4392637"/>
          </a:xfrm>
          <a:prstGeom prst="rect">
            <a:avLst/>
          </a:prstGeom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B66419-05BB-9E0D-7EC0-BC145CCE62B9}"/>
              </a:ext>
            </a:extLst>
          </p:cNvPr>
          <p:cNvGrpSpPr/>
          <p:nvPr/>
        </p:nvGrpSpPr>
        <p:grpSpPr>
          <a:xfrm>
            <a:off x="2858346" y="5181665"/>
            <a:ext cx="5381194" cy="829752"/>
            <a:chOff x="1986560" y="4609208"/>
            <a:chExt cx="5381194" cy="829752"/>
          </a:xfrm>
        </p:grpSpPr>
        <p:sp>
          <p:nvSpPr>
            <p:cNvPr id="13" name="Pięciokąt 43">
              <a:extLst>
                <a:ext uri="{FF2B5EF4-FFF2-40B4-BE49-F238E27FC236}">
                  <a16:creationId xmlns:a16="http://schemas.microsoft.com/office/drawing/2014/main" id="{2FC1E9C4-6519-E6F6-D6B7-DFF637A18437}"/>
                </a:ext>
              </a:extLst>
            </p:cNvPr>
            <p:cNvSpPr/>
            <p:nvPr/>
          </p:nvSpPr>
          <p:spPr>
            <a:xfrm>
              <a:off x="1986560" y="4609208"/>
              <a:ext cx="4824143" cy="829752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42">
              <a:extLst>
                <a:ext uri="{FF2B5EF4-FFF2-40B4-BE49-F238E27FC236}">
                  <a16:creationId xmlns:a16="http://schemas.microsoft.com/office/drawing/2014/main" id="{3D2F1680-4266-0A70-888B-A4F722B10865}"/>
                </a:ext>
              </a:extLst>
            </p:cNvPr>
            <p:cNvSpPr/>
            <p:nvPr/>
          </p:nvSpPr>
          <p:spPr>
            <a:xfrm>
              <a:off x="1986561" y="4729566"/>
              <a:ext cx="53811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W ufundowanym przez siebie kościele </a:t>
              </a:r>
              <a:b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w Zręcinie został pochowany w 1882 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80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6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1">
            <a:extLst>
              <a:ext uri="{FF2B5EF4-FFF2-40B4-BE49-F238E27FC236}">
                <a16:creationId xmlns:a16="http://schemas.microsoft.com/office/drawing/2014/main" id="{01B42752-A251-C1D4-26CF-D9A047661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62"/>
          <a:stretch/>
        </p:blipFill>
        <p:spPr>
          <a:xfrm>
            <a:off x="6561666" y="-124179"/>
            <a:ext cx="5496708" cy="7621497"/>
          </a:xfrm>
          <a:prstGeom prst="rect">
            <a:avLst/>
          </a:prstGeom>
          <a:ln w="38100">
            <a:noFill/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555729" y="4385970"/>
            <a:ext cx="428576" cy="4215950"/>
            <a:chOff x="11581037" y="1851623"/>
            <a:chExt cx="428576" cy="53735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3"/>
              <a:ext cx="428576" cy="5373545"/>
              <a:chOff x="11581037" y="1851623"/>
              <a:chExt cx="428576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1851623"/>
                <a:ext cx="320852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15120" y="4430675"/>
              <a:ext cx="53735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w.prz.edu.pl</a:t>
              </a:r>
              <a:r>
                <a:rPr lang="pl-PL" sz="800" dirty="0">
                  <a:solidFill>
                    <a:srgbClr val="005B7F"/>
                  </a:solidFill>
                </a:rPr>
                <a:t>/uczelnia/informacje/historia-</a:t>
              </a:r>
              <a:r>
                <a:rPr lang="pl-PL" sz="800" dirty="0" err="1">
                  <a:solidFill>
                    <a:srgbClr val="005B7F"/>
                  </a:solidFill>
                </a:rPr>
                <a:t>prz</a:t>
              </a:r>
              <a:r>
                <a:rPr lang="pl-PL" sz="800" dirty="0">
                  <a:solidFill>
                    <a:srgbClr val="005B7F"/>
                  </a:solidFill>
                </a:rPr>
                <a:t>/patron-</a:t>
              </a:r>
              <a:r>
                <a:rPr lang="pl-PL" sz="800" dirty="0" err="1">
                  <a:solidFill>
                    <a:srgbClr val="005B7F"/>
                  </a:solidFill>
                </a:rPr>
                <a:t>prz</a:t>
              </a:r>
              <a:r>
                <a:rPr lang="pl-PL" sz="800" dirty="0">
                  <a:solidFill>
                    <a:srgbClr val="005B7F"/>
                  </a:solidFill>
                </a:rPr>
                <a:t>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58F40F3-874E-A5FB-0C97-237D0BADBCEC}"/>
              </a:ext>
            </a:extLst>
          </p:cNvPr>
          <p:cNvGrpSpPr/>
          <p:nvPr/>
        </p:nvGrpSpPr>
        <p:grpSpPr>
          <a:xfrm>
            <a:off x="1228968" y="1641441"/>
            <a:ext cx="5633441" cy="1148790"/>
            <a:chOff x="2280848" y="1502608"/>
            <a:chExt cx="5633441" cy="1148790"/>
          </a:xfrm>
        </p:grpSpPr>
        <p:sp>
          <p:nvSpPr>
            <p:cNvPr id="27" name="Pięciokąt 43">
              <a:extLst>
                <a:ext uri="{FF2B5EF4-FFF2-40B4-BE49-F238E27FC236}">
                  <a16:creationId xmlns:a16="http://schemas.microsoft.com/office/drawing/2014/main" id="{9188C65A-FDFF-D075-4ED5-FA47CCA803BA}"/>
                </a:ext>
              </a:extLst>
            </p:cNvPr>
            <p:cNvSpPr/>
            <p:nvPr/>
          </p:nvSpPr>
          <p:spPr>
            <a:xfrm>
              <a:off x="2280848" y="1502608"/>
              <a:ext cx="5633441" cy="1148790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42">
              <a:extLst>
                <a:ext uri="{FF2B5EF4-FFF2-40B4-BE49-F238E27FC236}">
                  <a16:creationId xmlns:a16="http://schemas.microsoft.com/office/drawing/2014/main" id="{6515A877-A2E1-4BF7-2435-A044F864D488}"/>
                </a:ext>
              </a:extLst>
            </p:cNvPr>
            <p:cNvSpPr/>
            <p:nvPr/>
          </p:nvSpPr>
          <p:spPr>
            <a:xfrm>
              <a:off x="2280849" y="1622966"/>
              <a:ext cx="538119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Portret I. Łukasiewicza pędzla M. Wątorskiego</a:t>
              </a:r>
            </a:p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(w sali Senatu Politechniki Rzeszowskiej – jest patronem tej uczelni) 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2AAB366-1FE9-6185-1B99-C961C717077E}"/>
              </a:ext>
            </a:extLst>
          </p:cNvPr>
          <p:cNvSpPr txBox="1"/>
          <p:nvPr/>
        </p:nvSpPr>
        <p:spPr>
          <a:xfrm>
            <a:off x="446257" y="380600"/>
            <a:ext cx="69315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Wielki z Małopolski</a:t>
            </a:r>
          </a:p>
        </p:txBody>
      </p:sp>
    </p:spTree>
    <p:extLst>
      <p:ext uri="{BB962C8B-B14F-4D97-AF65-F5344CB8AC3E}">
        <p14:creationId xmlns:p14="http://schemas.microsoft.com/office/powerpoint/2010/main" val="39193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7841C1-8D80-2E44-915A-5233CFA2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84667" y="-316393"/>
            <a:ext cx="12598400" cy="7432579"/>
          </a:xfrm>
          <a:prstGeom prst="rect">
            <a:avLst/>
          </a:prstGeom>
        </p:spPr>
      </p:pic>
      <p:grpSp>
        <p:nvGrpSpPr>
          <p:cNvPr id="25" name="Graphic 32">
            <a:extLst>
              <a:ext uri="{FF2B5EF4-FFF2-40B4-BE49-F238E27FC236}">
                <a16:creationId xmlns:a16="http://schemas.microsoft.com/office/drawing/2014/main" id="{C8184050-3646-2643-B611-83DD89B42A51}"/>
              </a:ext>
            </a:extLst>
          </p:cNvPr>
          <p:cNvGrpSpPr/>
          <p:nvPr/>
        </p:nvGrpSpPr>
        <p:grpSpPr>
          <a:xfrm>
            <a:off x="4821868" y="3749133"/>
            <a:ext cx="2417134" cy="784992"/>
            <a:chOff x="620451" y="71648"/>
            <a:chExt cx="5540112" cy="1799216"/>
          </a:xfrm>
          <a:solidFill>
            <a:srgbClr val="000000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55AB8F-3F79-B047-B85F-E72C930532E1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E07192-816A-3B43-9765-501E9FDF0AD3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DCBD049-537A-FA41-86D9-4E9B765AAC4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B5A0E53-9006-8A41-8887-6299AC83C8FD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098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FBC1008-4238-2B30-EFB9-CF1416BE5463}"/>
              </a:ext>
            </a:extLst>
          </p:cNvPr>
          <p:cNvSpPr/>
          <p:nvPr/>
        </p:nvSpPr>
        <p:spPr>
          <a:xfrm>
            <a:off x="7590873" y="547258"/>
            <a:ext cx="4310737" cy="4305994"/>
          </a:xfrm>
          <a:custGeom>
            <a:avLst/>
            <a:gdLst>
              <a:gd name="connsiteX0" fmla="*/ 0 w 2551838"/>
              <a:gd name="connsiteY0" fmla="*/ 0 h 2861778"/>
              <a:gd name="connsiteX1" fmla="*/ 2551838 w 2551838"/>
              <a:gd name="connsiteY1" fmla="*/ 0 h 2861778"/>
              <a:gd name="connsiteX2" fmla="*/ 2551838 w 2551838"/>
              <a:gd name="connsiteY2" fmla="*/ 2861778 h 2861778"/>
              <a:gd name="connsiteX3" fmla="*/ 0 w 2551838"/>
              <a:gd name="connsiteY3" fmla="*/ 2861778 h 2861778"/>
              <a:gd name="connsiteX4" fmla="*/ 0 w 2551838"/>
              <a:gd name="connsiteY4" fmla="*/ 0 h 2861778"/>
              <a:gd name="connsiteX0" fmla="*/ 0 w 2551838"/>
              <a:gd name="connsiteY0" fmla="*/ 0 h 2861778"/>
              <a:gd name="connsiteX1" fmla="*/ 2551838 w 2551838"/>
              <a:gd name="connsiteY1" fmla="*/ 0 h 2861778"/>
              <a:gd name="connsiteX2" fmla="*/ 2551838 w 2551838"/>
              <a:gd name="connsiteY2" fmla="*/ 2861778 h 2861778"/>
              <a:gd name="connsiteX3" fmla="*/ 537882 w 2551838"/>
              <a:gd name="connsiteY3" fmla="*/ 1956343 h 2861778"/>
              <a:gd name="connsiteX4" fmla="*/ 0 w 2551838"/>
              <a:gd name="connsiteY4" fmla="*/ 0 h 2861778"/>
              <a:gd name="connsiteX0" fmla="*/ 0 w 2551838"/>
              <a:gd name="connsiteY0" fmla="*/ 0 h 2861778"/>
              <a:gd name="connsiteX1" fmla="*/ 2031886 w 2551838"/>
              <a:gd name="connsiteY1" fmla="*/ 654424 h 2861778"/>
              <a:gd name="connsiteX2" fmla="*/ 2551838 w 2551838"/>
              <a:gd name="connsiteY2" fmla="*/ 2861778 h 2861778"/>
              <a:gd name="connsiteX3" fmla="*/ 537882 w 2551838"/>
              <a:gd name="connsiteY3" fmla="*/ 1956343 h 2861778"/>
              <a:gd name="connsiteX4" fmla="*/ 0 w 2551838"/>
              <a:gd name="connsiteY4" fmla="*/ 0 h 2861778"/>
              <a:gd name="connsiteX0" fmla="*/ 0 w 2551838"/>
              <a:gd name="connsiteY0" fmla="*/ 0 h 2861778"/>
              <a:gd name="connsiteX1" fmla="*/ 2256004 w 2551838"/>
              <a:gd name="connsiteY1" fmla="*/ 439271 h 2861778"/>
              <a:gd name="connsiteX2" fmla="*/ 2551838 w 2551838"/>
              <a:gd name="connsiteY2" fmla="*/ 2861778 h 2861778"/>
              <a:gd name="connsiteX3" fmla="*/ 537882 w 2551838"/>
              <a:gd name="connsiteY3" fmla="*/ 1956343 h 2861778"/>
              <a:gd name="connsiteX4" fmla="*/ 0 w 2551838"/>
              <a:gd name="connsiteY4" fmla="*/ 0 h 2861778"/>
              <a:gd name="connsiteX0" fmla="*/ 0 w 2551838"/>
              <a:gd name="connsiteY0" fmla="*/ 0 h 2861778"/>
              <a:gd name="connsiteX1" fmla="*/ 2256004 w 2551838"/>
              <a:gd name="connsiteY1" fmla="*/ 439271 h 2861778"/>
              <a:gd name="connsiteX2" fmla="*/ 2551838 w 2551838"/>
              <a:gd name="connsiteY2" fmla="*/ 2861778 h 2861778"/>
              <a:gd name="connsiteX3" fmla="*/ 385482 w 2551838"/>
              <a:gd name="connsiteY3" fmla="*/ 2072884 h 2861778"/>
              <a:gd name="connsiteX4" fmla="*/ 0 w 2551838"/>
              <a:gd name="connsiteY4" fmla="*/ 0 h 2861778"/>
              <a:gd name="connsiteX0" fmla="*/ 0 w 2919391"/>
              <a:gd name="connsiteY0" fmla="*/ 0 h 3220366"/>
              <a:gd name="connsiteX1" fmla="*/ 2623557 w 2919391"/>
              <a:gd name="connsiteY1" fmla="*/ 797859 h 3220366"/>
              <a:gd name="connsiteX2" fmla="*/ 2919391 w 2919391"/>
              <a:gd name="connsiteY2" fmla="*/ 3220366 h 3220366"/>
              <a:gd name="connsiteX3" fmla="*/ 753035 w 2919391"/>
              <a:gd name="connsiteY3" fmla="*/ 2431472 h 3220366"/>
              <a:gd name="connsiteX4" fmla="*/ 0 w 2919391"/>
              <a:gd name="connsiteY4" fmla="*/ 0 h 3220366"/>
              <a:gd name="connsiteX0" fmla="*/ 0 w 3295908"/>
              <a:gd name="connsiteY0" fmla="*/ 0 h 3543096"/>
              <a:gd name="connsiteX1" fmla="*/ 2623557 w 3295908"/>
              <a:gd name="connsiteY1" fmla="*/ 797859 h 3543096"/>
              <a:gd name="connsiteX2" fmla="*/ 3295908 w 3295908"/>
              <a:gd name="connsiteY2" fmla="*/ 3543096 h 3543096"/>
              <a:gd name="connsiteX3" fmla="*/ 753035 w 3295908"/>
              <a:gd name="connsiteY3" fmla="*/ 2431472 h 3543096"/>
              <a:gd name="connsiteX4" fmla="*/ 0 w 3295908"/>
              <a:gd name="connsiteY4" fmla="*/ 0 h 3543096"/>
              <a:gd name="connsiteX0" fmla="*/ 0 w 3475202"/>
              <a:gd name="connsiteY0" fmla="*/ 0 h 3471378"/>
              <a:gd name="connsiteX1" fmla="*/ 2623557 w 3475202"/>
              <a:gd name="connsiteY1" fmla="*/ 797859 h 3471378"/>
              <a:gd name="connsiteX2" fmla="*/ 3475202 w 3475202"/>
              <a:gd name="connsiteY2" fmla="*/ 3471378 h 3471378"/>
              <a:gd name="connsiteX3" fmla="*/ 753035 w 3475202"/>
              <a:gd name="connsiteY3" fmla="*/ 2431472 h 3471378"/>
              <a:gd name="connsiteX4" fmla="*/ 0 w 3475202"/>
              <a:gd name="connsiteY4" fmla="*/ 0 h 3471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5202" h="3471378">
                <a:moveTo>
                  <a:pt x="0" y="0"/>
                </a:moveTo>
                <a:lnTo>
                  <a:pt x="2623557" y="797859"/>
                </a:lnTo>
                <a:lnTo>
                  <a:pt x="3475202" y="3471378"/>
                </a:lnTo>
                <a:lnTo>
                  <a:pt x="753035" y="2431472"/>
                </a:lnTo>
                <a:lnTo>
                  <a:pt x="0" y="0"/>
                </a:lnTo>
                <a:close/>
              </a:path>
            </a:pathLst>
          </a:custGeom>
          <a:solidFill>
            <a:srgbClr val="CB7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30D1F-15F2-484F-B34E-3FDDD9B89C49}"/>
              </a:ext>
            </a:extLst>
          </p:cNvPr>
          <p:cNvSpPr txBox="1"/>
          <p:nvPr/>
        </p:nvSpPr>
        <p:spPr>
          <a:xfrm>
            <a:off x="783840" y="2462311"/>
            <a:ext cx="6552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HK Grotesk" pitchFamily="2" charset="77"/>
              </a:rPr>
              <a:t>Burza mózgów: </a:t>
            </a:r>
            <a:r>
              <a:rPr lang="pl-PL" sz="2400" b="1" dirty="0">
                <a:solidFill>
                  <a:srgbClr val="005B7F"/>
                </a:solidFill>
                <a:latin typeface="HK Grotesk" pitchFamily="2" charset="77"/>
              </a:rPr>
              <a:t>Jakiego typu oświetlenia zdarzało ci się używać?</a:t>
            </a:r>
            <a:endParaRPr lang="pl-PL" sz="2400" b="1" dirty="0">
              <a:solidFill>
                <a:srgbClr val="C00000"/>
              </a:solidFill>
              <a:latin typeface="HK Grotesk" pitchFamily="2" charset="77"/>
            </a:endParaRPr>
          </a:p>
          <a:p>
            <a:r>
              <a:rPr lang="pl-PL" sz="2400" b="1" dirty="0">
                <a:solidFill>
                  <a:srgbClr val="005B7F"/>
                </a:solidFill>
                <a:latin typeface="HK Grotesk" pitchFamily="2" charset="77"/>
              </a:rPr>
              <a:t>W jaki sposób ludzie oświetlali nocą swe pomieszczenia od najdawniejszych czasów do XIX wieku?</a:t>
            </a:r>
          </a:p>
        </p:txBody>
      </p:sp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901983" y="4363275"/>
            <a:ext cx="5989269" cy="240587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34" name="Graphic 32">
            <a:extLst>
              <a:ext uri="{FF2B5EF4-FFF2-40B4-BE49-F238E27FC236}">
                <a16:creationId xmlns:a16="http://schemas.microsoft.com/office/drawing/2014/main" id="{4DA0EFBE-9C88-A34C-9EDF-6B76EA4C7940}"/>
              </a:ext>
            </a:extLst>
          </p:cNvPr>
          <p:cNvGrpSpPr/>
          <p:nvPr/>
        </p:nvGrpSpPr>
        <p:grpSpPr>
          <a:xfrm>
            <a:off x="599824" y="144492"/>
            <a:ext cx="5315809" cy="1726371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F07C583-DA21-6649-A1CF-33471CB28E5F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EEB7A82-3363-8543-8FA4-8225E2A98199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00149C8-7A73-DB46-9083-E3540BB3646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04CF7F-BC56-4343-AD48-E20852E92A28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2" name="Prostokąt 1"/>
          <p:cNvSpPr/>
          <p:nvPr/>
        </p:nvSpPr>
        <p:spPr>
          <a:xfrm>
            <a:off x="7336157" y="532082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400" b="1" baseline="30000" dirty="0">
                <a:solidFill>
                  <a:srgbClr val="005B7F"/>
                </a:solidFill>
                <a:latin typeface="HK Grotesk" pitchFamily="50" charset="-18"/>
              </a:rPr>
              <a:t>IGNACY ŁUKASIEWICZ </a:t>
            </a:r>
          </a:p>
          <a:p>
            <a:r>
              <a:rPr lang="en-GB" sz="2800" baseline="30000" dirty="0">
                <a:solidFill>
                  <a:srgbClr val="C00000"/>
                </a:solidFill>
                <a:latin typeface="HK Grotesk" pitchFamily="50" charset="-18"/>
              </a:rPr>
              <a:t>1822-1882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6" name="Graphic 4">
            <a:extLst>
              <a:ext uri="{FF2B5EF4-FFF2-40B4-BE49-F238E27FC236}">
                <a16:creationId xmlns:a16="http://schemas.microsoft.com/office/drawing/2014/main" id="{717F95D5-4D58-C3BA-3C22-39DD0EA8AA49}"/>
              </a:ext>
            </a:extLst>
          </p:cNvPr>
          <p:cNvGrpSpPr/>
          <p:nvPr/>
        </p:nvGrpSpPr>
        <p:grpSpPr>
          <a:xfrm>
            <a:off x="8294114" y="547258"/>
            <a:ext cx="2672925" cy="3949256"/>
            <a:chOff x="8294114" y="547258"/>
            <a:chExt cx="2672925" cy="394925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DB102E2-06F8-7E3F-257C-63C935A84DA3}"/>
                </a:ext>
              </a:extLst>
            </p:cNvPr>
            <p:cNvSpPr/>
            <p:nvPr/>
          </p:nvSpPr>
          <p:spPr>
            <a:xfrm>
              <a:off x="8294114" y="547258"/>
              <a:ext cx="2672925" cy="3949256"/>
            </a:xfrm>
            <a:custGeom>
              <a:avLst/>
              <a:gdLst>
                <a:gd name="connsiteX0" fmla="*/ 1902549 w 2672925"/>
                <a:gd name="connsiteY0" fmla="*/ 3913457 h 3949256"/>
                <a:gd name="connsiteX1" fmla="*/ 433508 w 2672925"/>
                <a:gd name="connsiteY1" fmla="*/ 3655590 h 3949256"/>
                <a:gd name="connsiteX2" fmla="*/ 68488 w 2672925"/>
                <a:gd name="connsiteY2" fmla="*/ 2079238 h 3949256"/>
                <a:gd name="connsiteX3" fmla="*/ 762699 w 2672925"/>
                <a:gd name="connsiteY3" fmla="*/ 1666650 h 3949256"/>
                <a:gd name="connsiteX4" fmla="*/ 903781 w 2672925"/>
                <a:gd name="connsiteY4" fmla="*/ 1330302 h 3949256"/>
                <a:gd name="connsiteX5" fmla="*/ 778375 w 2672925"/>
                <a:gd name="connsiteY5" fmla="*/ 1146432 h 3949256"/>
                <a:gd name="connsiteX6" fmla="*/ 762699 w 2672925"/>
                <a:gd name="connsiteY6" fmla="*/ 893049 h 3949256"/>
                <a:gd name="connsiteX7" fmla="*/ 693278 w 2672925"/>
                <a:gd name="connsiteY7" fmla="*/ 471493 h 3949256"/>
                <a:gd name="connsiteX8" fmla="*/ 988878 w 2672925"/>
                <a:gd name="connsiteY8" fmla="*/ 114963 h 3949256"/>
                <a:gd name="connsiteX9" fmla="*/ 1671892 w 2672925"/>
                <a:gd name="connsiteY9" fmla="*/ 88056 h 3949256"/>
                <a:gd name="connsiteX10" fmla="*/ 1942858 w 2672925"/>
                <a:gd name="connsiteY10" fmla="*/ 597063 h 3949256"/>
                <a:gd name="connsiteX11" fmla="*/ 1927183 w 2672925"/>
                <a:gd name="connsiteY11" fmla="*/ 1254063 h 3949256"/>
                <a:gd name="connsiteX12" fmla="*/ 1884634 w 2672925"/>
                <a:gd name="connsiteY12" fmla="*/ 1646470 h 3949256"/>
                <a:gd name="connsiteX13" fmla="*/ 2301161 w 2672925"/>
                <a:gd name="connsiteY13" fmla="*/ 1987302 h 3949256"/>
                <a:gd name="connsiteX14" fmla="*/ 2672900 w 2672925"/>
                <a:gd name="connsiteY14" fmla="*/ 2325893 h 3949256"/>
                <a:gd name="connsiteX15" fmla="*/ 2448961 w 2672925"/>
                <a:gd name="connsiteY15" fmla="*/ 3491901 h 3949256"/>
                <a:gd name="connsiteX16" fmla="*/ 1902549 w 2672925"/>
                <a:gd name="connsiteY16" fmla="*/ 3913457 h 3949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2925" h="3949256">
                  <a:moveTo>
                    <a:pt x="1902549" y="3913457"/>
                  </a:moveTo>
                  <a:cubicBezTo>
                    <a:pt x="1568880" y="3974000"/>
                    <a:pt x="720151" y="3996423"/>
                    <a:pt x="433508" y="3655590"/>
                  </a:cubicBezTo>
                  <a:cubicBezTo>
                    <a:pt x="146866" y="3314757"/>
                    <a:pt x="-133058" y="2377466"/>
                    <a:pt x="68488" y="2079238"/>
                  </a:cubicBezTo>
                  <a:cubicBezTo>
                    <a:pt x="270033" y="1781009"/>
                    <a:pt x="661926" y="1774282"/>
                    <a:pt x="762699" y="1666650"/>
                  </a:cubicBezTo>
                  <a:cubicBezTo>
                    <a:pt x="863472" y="1559019"/>
                    <a:pt x="939611" y="1527626"/>
                    <a:pt x="903781" y="1330302"/>
                  </a:cubicBezTo>
                  <a:cubicBezTo>
                    <a:pt x="867950" y="1132978"/>
                    <a:pt x="803008" y="1173339"/>
                    <a:pt x="778375" y="1146432"/>
                  </a:cubicBezTo>
                  <a:cubicBezTo>
                    <a:pt x="753741" y="1119524"/>
                    <a:pt x="661926" y="962561"/>
                    <a:pt x="762699" y="893049"/>
                  </a:cubicBezTo>
                  <a:cubicBezTo>
                    <a:pt x="762699" y="893049"/>
                    <a:pt x="626096" y="615001"/>
                    <a:pt x="693278" y="471493"/>
                  </a:cubicBezTo>
                  <a:cubicBezTo>
                    <a:pt x="758220" y="327984"/>
                    <a:pt x="850035" y="193445"/>
                    <a:pt x="988878" y="114963"/>
                  </a:cubicBezTo>
                  <a:cubicBezTo>
                    <a:pt x="1127720" y="36482"/>
                    <a:pt x="1499459" y="-84603"/>
                    <a:pt x="1671892" y="88056"/>
                  </a:cubicBezTo>
                  <a:cubicBezTo>
                    <a:pt x="1844325" y="260714"/>
                    <a:pt x="1960774" y="334711"/>
                    <a:pt x="1942858" y="597063"/>
                  </a:cubicBezTo>
                  <a:cubicBezTo>
                    <a:pt x="1924943" y="859414"/>
                    <a:pt x="1920464" y="1153159"/>
                    <a:pt x="1927183" y="1254063"/>
                  </a:cubicBezTo>
                  <a:cubicBezTo>
                    <a:pt x="1931661" y="1357210"/>
                    <a:pt x="1929422" y="1554534"/>
                    <a:pt x="1884634" y="1646470"/>
                  </a:cubicBezTo>
                  <a:cubicBezTo>
                    <a:pt x="1884634" y="1646470"/>
                    <a:pt x="2072743" y="1884155"/>
                    <a:pt x="2301161" y="1987302"/>
                  </a:cubicBezTo>
                  <a:cubicBezTo>
                    <a:pt x="2527340" y="2090449"/>
                    <a:pt x="2675140" y="2177900"/>
                    <a:pt x="2672900" y="2325893"/>
                  </a:cubicBezTo>
                  <a:cubicBezTo>
                    <a:pt x="2668421" y="2473886"/>
                    <a:pt x="2639309" y="3184702"/>
                    <a:pt x="2448961" y="3491901"/>
                  </a:cubicBezTo>
                  <a:cubicBezTo>
                    <a:pt x="2256373" y="3799099"/>
                    <a:pt x="2180234" y="3861884"/>
                    <a:pt x="1902549" y="3913457"/>
                  </a:cubicBezTo>
                </a:path>
              </a:pathLst>
            </a:custGeom>
            <a:solidFill>
              <a:srgbClr val="AAC807"/>
            </a:solidFill>
            <a:ln w="2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CBB0FE3-F686-4DEA-2E08-5C0CC896DEB1}"/>
                </a:ext>
              </a:extLst>
            </p:cNvPr>
            <p:cNvSpPr/>
            <p:nvPr/>
          </p:nvSpPr>
          <p:spPr>
            <a:xfrm>
              <a:off x="8297659" y="548684"/>
              <a:ext cx="2642482" cy="3824581"/>
            </a:xfrm>
            <a:custGeom>
              <a:avLst/>
              <a:gdLst>
                <a:gd name="connsiteX0" fmla="*/ 734521 w 2642482"/>
                <a:gd name="connsiteY0" fmla="*/ 1073252 h 3824581"/>
                <a:gd name="connsiteX1" fmla="*/ 803942 w 2642482"/>
                <a:gd name="connsiteY1" fmla="*/ 1160702 h 3824581"/>
                <a:gd name="connsiteX2" fmla="*/ 842011 w 2642482"/>
                <a:gd name="connsiteY2" fmla="*/ 1165187 h 3824581"/>
                <a:gd name="connsiteX3" fmla="*/ 1486956 w 2642482"/>
                <a:gd name="connsiteY3" fmla="*/ 1447720 h 3824581"/>
                <a:gd name="connsiteX4" fmla="*/ 1567574 w 2642482"/>
                <a:gd name="connsiteY4" fmla="*/ 1465658 h 3824581"/>
                <a:gd name="connsiteX5" fmla="*/ 1636995 w 2642482"/>
                <a:gd name="connsiteY5" fmla="*/ 1436508 h 3824581"/>
                <a:gd name="connsiteX6" fmla="*/ 1715374 w 2642482"/>
                <a:gd name="connsiteY6" fmla="*/ 2261683 h 3824581"/>
                <a:gd name="connsiteX7" fmla="*/ 1760162 w 2642482"/>
                <a:gd name="connsiteY7" fmla="*/ 1994846 h 3824581"/>
                <a:gd name="connsiteX8" fmla="*/ 2004256 w 2642482"/>
                <a:gd name="connsiteY8" fmla="*/ 3145158 h 3824581"/>
                <a:gd name="connsiteX9" fmla="*/ 1869892 w 2642482"/>
                <a:gd name="connsiteY9" fmla="*/ 3824581 h 3824581"/>
                <a:gd name="connsiteX10" fmla="*/ 2060240 w 2642482"/>
                <a:gd name="connsiteY10" fmla="*/ 2521792 h 3824581"/>
                <a:gd name="connsiteX11" fmla="*/ 1912441 w 2642482"/>
                <a:gd name="connsiteY11" fmla="*/ 2524034 h 3824581"/>
                <a:gd name="connsiteX12" fmla="*/ 2037846 w 2642482"/>
                <a:gd name="connsiteY12" fmla="*/ 2808809 h 3824581"/>
                <a:gd name="connsiteX13" fmla="*/ 2017692 w 2642482"/>
                <a:gd name="connsiteY13" fmla="*/ 3037526 h 3824581"/>
                <a:gd name="connsiteX14" fmla="*/ 2145337 w 2642482"/>
                <a:gd name="connsiteY14" fmla="*/ 1956727 h 3824581"/>
                <a:gd name="connsiteX15" fmla="*/ 2152056 w 2642482"/>
                <a:gd name="connsiteY15" fmla="*/ 2494884 h 3824581"/>
                <a:gd name="connsiteX16" fmla="*/ 624790 w 2642482"/>
                <a:gd name="connsiteY16" fmla="*/ 1822188 h 3824581"/>
                <a:gd name="connsiteX17" fmla="*/ 694211 w 2642482"/>
                <a:gd name="connsiteY17" fmla="*/ 2506096 h 3824581"/>
                <a:gd name="connsiteX18" fmla="*/ 969657 w 2642482"/>
                <a:gd name="connsiteY18" fmla="*/ 2564396 h 3824581"/>
                <a:gd name="connsiteX19" fmla="*/ 808420 w 2642482"/>
                <a:gd name="connsiteY19" fmla="*/ 2894018 h 3824581"/>
                <a:gd name="connsiteX20" fmla="*/ 1204793 w 2642482"/>
                <a:gd name="connsiteY20" fmla="*/ 3611561 h 3824581"/>
                <a:gd name="connsiteX21" fmla="*/ 1724332 w 2642482"/>
                <a:gd name="connsiteY21" fmla="*/ 2391738 h 3824581"/>
                <a:gd name="connsiteX22" fmla="*/ 1766880 w 2642482"/>
                <a:gd name="connsiteY22" fmla="*/ 3122734 h 3824581"/>
                <a:gd name="connsiteX23" fmla="*/ 1782556 w 2642482"/>
                <a:gd name="connsiteY23" fmla="*/ 3602592 h 3824581"/>
                <a:gd name="connsiteX24" fmla="*/ 1110738 w 2642482"/>
                <a:gd name="connsiteY24" fmla="*/ 2286348 h 3824581"/>
                <a:gd name="connsiteX25" fmla="*/ 1352593 w 2642482"/>
                <a:gd name="connsiteY25" fmla="*/ 2988195 h 3824581"/>
                <a:gd name="connsiteX26" fmla="*/ 1415295 w 2642482"/>
                <a:gd name="connsiteY26" fmla="*/ 3681073 h 3824581"/>
                <a:gd name="connsiteX27" fmla="*/ 884560 w 2642482"/>
                <a:gd name="connsiteY27" fmla="*/ 1662983 h 3824581"/>
                <a:gd name="connsiteX28" fmla="*/ 1173441 w 2642482"/>
                <a:gd name="connsiteY28" fmla="*/ 2026239 h 3824581"/>
                <a:gd name="connsiteX29" fmla="*/ 1280932 w 2642482"/>
                <a:gd name="connsiteY29" fmla="*/ 1907396 h 3824581"/>
                <a:gd name="connsiteX30" fmla="*/ 1916919 w 2642482"/>
                <a:gd name="connsiteY30" fmla="*/ 1710071 h 3824581"/>
                <a:gd name="connsiteX31" fmla="*/ 2447655 w 2642482"/>
                <a:gd name="connsiteY31" fmla="*/ 2071085 h 3824581"/>
                <a:gd name="connsiteX32" fmla="*/ 2642482 w 2642482"/>
                <a:gd name="connsiteY32" fmla="*/ 2266167 h 3824581"/>
                <a:gd name="connsiteX33" fmla="*/ 911432 w 2642482"/>
                <a:gd name="connsiteY33" fmla="*/ 1454447 h 3824581"/>
                <a:gd name="connsiteX34" fmla="*/ 640466 w 2642482"/>
                <a:gd name="connsiteY34" fmla="*/ 1714556 h 3824581"/>
                <a:gd name="connsiteX35" fmla="*/ 0 w 2642482"/>
                <a:gd name="connsiteY35" fmla="*/ 2225806 h 3824581"/>
                <a:gd name="connsiteX36" fmla="*/ 940544 w 2642482"/>
                <a:gd name="connsiteY36" fmla="*/ 142688 h 3824581"/>
                <a:gd name="connsiteX37" fmla="*/ 1666107 w 2642482"/>
                <a:gd name="connsiteY37" fmla="*/ 93357 h 3824581"/>
                <a:gd name="connsiteX38" fmla="*/ 911432 w 2642482"/>
                <a:gd name="connsiteY38" fmla="*/ 416252 h 3824581"/>
                <a:gd name="connsiteX39" fmla="*/ 1334677 w 2642482"/>
                <a:gd name="connsiteY39" fmla="*/ 187535 h 3824581"/>
                <a:gd name="connsiteX40" fmla="*/ 1576532 w 2642482"/>
                <a:gd name="connsiteY40" fmla="*/ 218927 h 3824581"/>
                <a:gd name="connsiteX41" fmla="*/ 1142090 w 2642482"/>
                <a:gd name="connsiteY41" fmla="*/ 1405116 h 3824581"/>
                <a:gd name="connsiteX42" fmla="*/ 947263 w 2642482"/>
                <a:gd name="connsiteY42" fmla="*/ 1140522 h 3824581"/>
                <a:gd name="connsiteX43" fmla="*/ 868884 w 2642482"/>
                <a:gd name="connsiteY43" fmla="*/ 822112 h 3824581"/>
                <a:gd name="connsiteX44" fmla="*/ 830814 w 2642482"/>
                <a:gd name="connsiteY44" fmla="*/ 530610 h 3824581"/>
                <a:gd name="connsiteX45" fmla="*/ 1146568 w 2642482"/>
                <a:gd name="connsiteY45" fmla="*/ 716723 h 3824581"/>
                <a:gd name="connsiteX46" fmla="*/ 1388423 w 2642482"/>
                <a:gd name="connsiteY46" fmla="*/ 734661 h 3824581"/>
                <a:gd name="connsiteX47" fmla="*/ 1142090 w 2642482"/>
                <a:gd name="connsiteY47" fmla="*/ 860231 h 3824581"/>
                <a:gd name="connsiteX48" fmla="*/ 1319002 w 2642482"/>
                <a:gd name="connsiteY48" fmla="*/ 844535 h 3824581"/>
                <a:gd name="connsiteX49" fmla="*/ 1128653 w 2642482"/>
                <a:gd name="connsiteY49" fmla="*/ 822112 h 3824581"/>
                <a:gd name="connsiteX50" fmla="*/ 1303326 w 2642482"/>
                <a:gd name="connsiteY50" fmla="*/ 790719 h 3824581"/>
                <a:gd name="connsiteX51" fmla="*/ 1636995 w 2642482"/>
                <a:gd name="connsiteY51" fmla="*/ 822112 h 3824581"/>
                <a:gd name="connsiteX52" fmla="*/ 1757922 w 2642482"/>
                <a:gd name="connsiteY52" fmla="*/ 777266 h 3824581"/>
                <a:gd name="connsiteX53" fmla="*/ 1820625 w 2642482"/>
                <a:gd name="connsiteY53" fmla="*/ 815385 h 3824581"/>
                <a:gd name="connsiteX54" fmla="*/ 1645953 w 2642482"/>
                <a:gd name="connsiteY54" fmla="*/ 761569 h 3824581"/>
                <a:gd name="connsiteX55" fmla="*/ 1746725 w 2642482"/>
                <a:gd name="connsiteY55" fmla="*/ 725692 h 3824581"/>
                <a:gd name="connsiteX56" fmla="*/ 1827344 w 2642482"/>
                <a:gd name="connsiteY56" fmla="*/ 761569 h 3824581"/>
                <a:gd name="connsiteX57" fmla="*/ 1726571 w 2642482"/>
                <a:gd name="connsiteY57" fmla="*/ 642726 h 3824581"/>
                <a:gd name="connsiteX58" fmla="*/ 1585489 w 2642482"/>
                <a:gd name="connsiteY58" fmla="*/ 757084 h 3824581"/>
                <a:gd name="connsiteX59" fmla="*/ 1607883 w 2642482"/>
                <a:gd name="connsiteY59" fmla="*/ 1026163 h 3824581"/>
                <a:gd name="connsiteX60" fmla="*/ 1361550 w 2642482"/>
                <a:gd name="connsiteY60" fmla="*/ 1133795 h 3824581"/>
                <a:gd name="connsiteX61" fmla="*/ 1404099 w 2642482"/>
                <a:gd name="connsiteY61" fmla="*/ 1176399 h 3824581"/>
                <a:gd name="connsiteX62" fmla="*/ 1482477 w 2642482"/>
                <a:gd name="connsiteY62" fmla="*/ 1194337 h 3824581"/>
                <a:gd name="connsiteX63" fmla="*/ 1538462 w 2642482"/>
                <a:gd name="connsiteY63" fmla="*/ 1223488 h 3824581"/>
                <a:gd name="connsiteX64" fmla="*/ 1596686 w 2642482"/>
                <a:gd name="connsiteY64" fmla="*/ 1187610 h 3824581"/>
                <a:gd name="connsiteX65" fmla="*/ 1643714 w 2642482"/>
                <a:gd name="connsiteY65" fmla="*/ 1165187 h 3824581"/>
                <a:gd name="connsiteX66" fmla="*/ 1675065 w 2642482"/>
                <a:gd name="connsiteY66" fmla="*/ 1122583 h 3824581"/>
                <a:gd name="connsiteX67" fmla="*/ 1836301 w 2642482"/>
                <a:gd name="connsiteY67" fmla="*/ 1389419 h 3824581"/>
                <a:gd name="connsiteX68" fmla="*/ 1704177 w 2642482"/>
                <a:gd name="connsiteY68" fmla="*/ 1227972 h 3824581"/>
                <a:gd name="connsiteX69" fmla="*/ 1251820 w 2642482"/>
                <a:gd name="connsiteY69" fmla="*/ 1562078 h 3824581"/>
                <a:gd name="connsiteX70" fmla="*/ 1551898 w 2642482"/>
                <a:gd name="connsiteY70" fmla="*/ 1398389 h 3824581"/>
                <a:gd name="connsiteX71" fmla="*/ 1820625 w 2642482"/>
                <a:gd name="connsiteY71" fmla="*/ 1510505 h 3824581"/>
                <a:gd name="connsiteX72" fmla="*/ 1383944 w 2642482"/>
                <a:gd name="connsiteY72" fmla="*/ 1241426 h 3824581"/>
                <a:gd name="connsiteX73" fmla="*/ 1207032 w 2642482"/>
                <a:gd name="connsiteY73" fmla="*/ 1494809 h 3824581"/>
                <a:gd name="connsiteX74" fmla="*/ 844251 w 2642482"/>
                <a:gd name="connsiteY74" fmla="*/ 1165187 h 3824581"/>
                <a:gd name="connsiteX75" fmla="*/ 1088344 w 2642482"/>
                <a:gd name="connsiteY75" fmla="*/ 1593471 h 3824581"/>
                <a:gd name="connsiteX76" fmla="*/ 1332438 w 2642482"/>
                <a:gd name="connsiteY76" fmla="*/ 1887215 h 3824581"/>
                <a:gd name="connsiteX77" fmla="*/ 1578771 w 2642482"/>
                <a:gd name="connsiteY77" fmla="*/ 2017269 h 3824581"/>
                <a:gd name="connsiteX78" fmla="*/ 1820625 w 2642482"/>
                <a:gd name="connsiteY78" fmla="*/ 1775099 h 3824581"/>
                <a:gd name="connsiteX79" fmla="*/ 1923637 w 2642482"/>
                <a:gd name="connsiteY79" fmla="*/ 1272819 h 3824581"/>
                <a:gd name="connsiteX80" fmla="*/ 1937074 w 2642482"/>
                <a:gd name="connsiteY80" fmla="*/ 579941 h 3824581"/>
                <a:gd name="connsiteX81" fmla="*/ 765872 w 2642482"/>
                <a:gd name="connsiteY81" fmla="*/ 319832 h 3824581"/>
                <a:gd name="connsiteX82" fmla="*/ 705408 w 2642482"/>
                <a:gd name="connsiteY82" fmla="*/ 752600 h 3824581"/>
                <a:gd name="connsiteX83" fmla="*/ 783787 w 2642482"/>
                <a:gd name="connsiteY83" fmla="*/ 940955 h 3824581"/>
                <a:gd name="connsiteX84" fmla="*/ 1688501 w 2642482"/>
                <a:gd name="connsiteY84" fmla="*/ 795204 h 3824581"/>
                <a:gd name="connsiteX85" fmla="*/ 1710895 w 2642482"/>
                <a:gd name="connsiteY85" fmla="*/ 846777 h 3824581"/>
                <a:gd name="connsiteX86" fmla="*/ 1753444 w 2642482"/>
                <a:gd name="connsiteY86" fmla="*/ 786235 h 3824581"/>
                <a:gd name="connsiteX87" fmla="*/ 1191356 w 2642482"/>
                <a:gd name="connsiteY87" fmla="*/ 837808 h 3824581"/>
                <a:gd name="connsiteX88" fmla="*/ 1207032 w 2642482"/>
                <a:gd name="connsiteY88" fmla="*/ 891624 h 3824581"/>
                <a:gd name="connsiteX89" fmla="*/ 1256299 w 2642482"/>
                <a:gd name="connsiteY89" fmla="*/ 835566 h 3824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2642482" h="3824581">
                  <a:moveTo>
                    <a:pt x="734521" y="1073252"/>
                  </a:moveTo>
                  <a:cubicBezTo>
                    <a:pt x="743478" y="1095675"/>
                    <a:pt x="765872" y="1156218"/>
                    <a:pt x="803942" y="1160702"/>
                  </a:cubicBezTo>
                  <a:cubicBezTo>
                    <a:pt x="842011" y="1165187"/>
                    <a:pt x="842011" y="1165187"/>
                    <a:pt x="842011" y="1165187"/>
                  </a:cubicBezTo>
                  <a:moveTo>
                    <a:pt x="1486956" y="1447720"/>
                  </a:moveTo>
                  <a:cubicBezTo>
                    <a:pt x="1507111" y="1463416"/>
                    <a:pt x="1547420" y="1467901"/>
                    <a:pt x="1567574" y="1465658"/>
                  </a:cubicBezTo>
                  <a:cubicBezTo>
                    <a:pt x="1587729" y="1465658"/>
                    <a:pt x="1614601" y="1461174"/>
                    <a:pt x="1636995" y="1436508"/>
                  </a:cubicBezTo>
                  <a:moveTo>
                    <a:pt x="1715374" y="2261683"/>
                  </a:moveTo>
                  <a:cubicBezTo>
                    <a:pt x="1715374" y="2261683"/>
                    <a:pt x="1719853" y="2174232"/>
                    <a:pt x="1760162" y="1994846"/>
                  </a:cubicBezTo>
                  <a:moveTo>
                    <a:pt x="2004256" y="3145158"/>
                  </a:moveTo>
                  <a:cubicBezTo>
                    <a:pt x="2002016" y="3243820"/>
                    <a:pt x="1869892" y="3824581"/>
                    <a:pt x="1869892" y="3824581"/>
                  </a:cubicBezTo>
                  <a:moveTo>
                    <a:pt x="2060240" y="2521792"/>
                  </a:moveTo>
                  <a:lnTo>
                    <a:pt x="1912441" y="2524034"/>
                  </a:lnTo>
                  <a:lnTo>
                    <a:pt x="2037846" y="2808809"/>
                  </a:lnTo>
                  <a:lnTo>
                    <a:pt x="2017692" y="3037526"/>
                  </a:lnTo>
                  <a:moveTo>
                    <a:pt x="2145337" y="1956727"/>
                  </a:moveTo>
                  <a:cubicBezTo>
                    <a:pt x="2147577" y="2104720"/>
                    <a:pt x="2223716" y="2510580"/>
                    <a:pt x="2152056" y="2494884"/>
                  </a:cubicBezTo>
                  <a:moveTo>
                    <a:pt x="624790" y="1822188"/>
                  </a:moveTo>
                  <a:cubicBezTo>
                    <a:pt x="644945" y="2035208"/>
                    <a:pt x="707648" y="2371557"/>
                    <a:pt x="694211" y="2506096"/>
                  </a:cubicBezTo>
                  <a:cubicBezTo>
                    <a:pt x="680775" y="2640635"/>
                    <a:pt x="969657" y="2564396"/>
                    <a:pt x="969657" y="2564396"/>
                  </a:cubicBezTo>
                  <a:cubicBezTo>
                    <a:pt x="969657" y="2564396"/>
                    <a:pt x="815139" y="2835717"/>
                    <a:pt x="808420" y="2894018"/>
                  </a:cubicBezTo>
                  <a:cubicBezTo>
                    <a:pt x="801702" y="2952318"/>
                    <a:pt x="1160005" y="3331270"/>
                    <a:pt x="1204793" y="3611561"/>
                  </a:cubicBezTo>
                  <a:moveTo>
                    <a:pt x="1724332" y="2391738"/>
                  </a:moveTo>
                  <a:cubicBezTo>
                    <a:pt x="1733289" y="2559912"/>
                    <a:pt x="1782556" y="2862625"/>
                    <a:pt x="1766880" y="3122734"/>
                  </a:cubicBezTo>
                  <a:cubicBezTo>
                    <a:pt x="1751204" y="3380601"/>
                    <a:pt x="1782556" y="3602592"/>
                    <a:pt x="1782556" y="3602592"/>
                  </a:cubicBezTo>
                  <a:moveTo>
                    <a:pt x="1110738" y="2286348"/>
                  </a:moveTo>
                  <a:cubicBezTo>
                    <a:pt x="1189117" y="2447796"/>
                    <a:pt x="1247341" y="2613727"/>
                    <a:pt x="1352593" y="2988195"/>
                  </a:cubicBezTo>
                  <a:cubicBezTo>
                    <a:pt x="1444408" y="3313332"/>
                    <a:pt x="1415295" y="3681073"/>
                    <a:pt x="1415295" y="3681073"/>
                  </a:cubicBezTo>
                  <a:moveTo>
                    <a:pt x="884560" y="1662983"/>
                  </a:moveTo>
                  <a:cubicBezTo>
                    <a:pt x="940544" y="1779584"/>
                    <a:pt x="992051" y="1914123"/>
                    <a:pt x="1173441" y="2026239"/>
                  </a:cubicBezTo>
                  <a:cubicBezTo>
                    <a:pt x="1173441" y="2026239"/>
                    <a:pt x="1229426" y="1943273"/>
                    <a:pt x="1280932" y="1907396"/>
                  </a:cubicBezTo>
                  <a:moveTo>
                    <a:pt x="1916919" y="1710071"/>
                  </a:moveTo>
                  <a:cubicBezTo>
                    <a:pt x="1981862" y="1777341"/>
                    <a:pt x="2266264" y="1999331"/>
                    <a:pt x="2447655" y="2071085"/>
                  </a:cubicBezTo>
                  <a:cubicBezTo>
                    <a:pt x="2631285" y="2142840"/>
                    <a:pt x="2642482" y="2266167"/>
                    <a:pt x="2642482" y="2266167"/>
                  </a:cubicBezTo>
                  <a:moveTo>
                    <a:pt x="911432" y="1454447"/>
                  </a:moveTo>
                  <a:cubicBezTo>
                    <a:pt x="868884" y="1550867"/>
                    <a:pt x="862166" y="1624863"/>
                    <a:pt x="640466" y="1714556"/>
                  </a:cubicBezTo>
                  <a:cubicBezTo>
                    <a:pt x="418766" y="1804249"/>
                    <a:pt x="71661" y="1876003"/>
                    <a:pt x="0" y="2225806"/>
                  </a:cubicBezTo>
                  <a:moveTo>
                    <a:pt x="940544" y="142688"/>
                  </a:moveTo>
                  <a:cubicBezTo>
                    <a:pt x="1043556" y="82145"/>
                    <a:pt x="1413056" y="-115179"/>
                    <a:pt x="1666107" y="93357"/>
                  </a:cubicBezTo>
                  <a:moveTo>
                    <a:pt x="911432" y="416252"/>
                  </a:moveTo>
                  <a:cubicBezTo>
                    <a:pt x="974135" y="351224"/>
                    <a:pt x="1175681" y="162869"/>
                    <a:pt x="1334677" y="187535"/>
                  </a:cubicBezTo>
                  <a:cubicBezTo>
                    <a:pt x="1493674" y="212200"/>
                    <a:pt x="1540702" y="230139"/>
                    <a:pt x="1576532" y="218927"/>
                  </a:cubicBezTo>
                  <a:moveTo>
                    <a:pt x="1142090" y="1405116"/>
                  </a:moveTo>
                  <a:cubicBezTo>
                    <a:pt x="1086105" y="1355784"/>
                    <a:pt x="947263" y="1248153"/>
                    <a:pt x="947263" y="1140522"/>
                  </a:cubicBezTo>
                  <a:cubicBezTo>
                    <a:pt x="947263" y="1032890"/>
                    <a:pt x="933826" y="925259"/>
                    <a:pt x="868884" y="822112"/>
                  </a:cubicBezTo>
                  <a:cubicBezTo>
                    <a:pt x="801702" y="718965"/>
                    <a:pt x="819617" y="562002"/>
                    <a:pt x="830814" y="530610"/>
                  </a:cubicBezTo>
                  <a:moveTo>
                    <a:pt x="1146568" y="716723"/>
                  </a:moveTo>
                  <a:cubicBezTo>
                    <a:pt x="1198075" y="689815"/>
                    <a:pt x="1301087" y="638241"/>
                    <a:pt x="1388423" y="734661"/>
                  </a:cubicBezTo>
                  <a:moveTo>
                    <a:pt x="1142090" y="860231"/>
                  </a:moveTo>
                  <a:cubicBezTo>
                    <a:pt x="1184638" y="837808"/>
                    <a:pt x="1249581" y="795204"/>
                    <a:pt x="1319002" y="844535"/>
                  </a:cubicBezTo>
                  <a:moveTo>
                    <a:pt x="1128653" y="822112"/>
                  </a:moveTo>
                  <a:cubicBezTo>
                    <a:pt x="1148808" y="795204"/>
                    <a:pt x="1236144" y="739146"/>
                    <a:pt x="1303326" y="790719"/>
                  </a:cubicBezTo>
                  <a:moveTo>
                    <a:pt x="1636995" y="822112"/>
                  </a:moveTo>
                  <a:cubicBezTo>
                    <a:pt x="1675065" y="795204"/>
                    <a:pt x="1722092" y="766054"/>
                    <a:pt x="1757922" y="777266"/>
                  </a:cubicBezTo>
                  <a:cubicBezTo>
                    <a:pt x="1793753" y="788477"/>
                    <a:pt x="1811668" y="799689"/>
                    <a:pt x="1820625" y="815385"/>
                  </a:cubicBezTo>
                  <a:moveTo>
                    <a:pt x="1645953" y="761569"/>
                  </a:moveTo>
                  <a:cubicBezTo>
                    <a:pt x="1690741" y="727934"/>
                    <a:pt x="1710895" y="725692"/>
                    <a:pt x="1746725" y="725692"/>
                  </a:cubicBezTo>
                  <a:cubicBezTo>
                    <a:pt x="1787035" y="725692"/>
                    <a:pt x="1809429" y="741388"/>
                    <a:pt x="1827344" y="761569"/>
                  </a:cubicBezTo>
                  <a:moveTo>
                    <a:pt x="1726571" y="642726"/>
                  </a:moveTo>
                  <a:cubicBezTo>
                    <a:pt x="1692980" y="647211"/>
                    <a:pt x="1605644" y="692057"/>
                    <a:pt x="1585489" y="757084"/>
                  </a:cubicBezTo>
                  <a:cubicBezTo>
                    <a:pt x="1565335" y="819870"/>
                    <a:pt x="1589968" y="963378"/>
                    <a:pt x="1607883" y="1026163"/>
                  </a:cubicBezTo>
                  <a:moveTo>
                    <a:pt x="1361550" y="1133795"/>
                  </a:moveTo>
                  <a:cubicBezTo>
                    <a:pt x="1363790" y="1153975"/>
                    <a:pt x="1374987" y="1180884"/>
                    <a:pt x="1404099" y="1176399"/>
                  </a:cubicBezTo>
                  <a:cubicBezTo>
                    <a:pt x="1435450" y="1174157"/>
                    <a:pt x="1464562" y="1178641"/>
                    <a:pt x="1482477" y="1194337"/>
                  </a:cubicBezTo>
                  <a:cubicBezTo>
                    <a:pt x="1500392" y="1210033"/>
                    <a:pt x="1516068" y="1223488"/>
                    <a:pt x="1538462" y="1223488"/>
                  </a:cubicBezTo>
                  <a:cubicBezTo>
                    <a:pt x="1560856" y="1223488"/>
                    <a:pt x="1581010" y="1207791"/>
                    <a:pt x="1596686" y="1187610"/>
                  </a:cubicBezTo>
                  <a:cubicBezTo>
                    <a:pt x="1607883" y="1174157"/>
                    <a:pt x="1628038" y="1171914"/>
                    <a:pt x="1643714" y="1165187"/>
                  </a:cubicBezTo>
                  <a:cubicBezTo>
                    <a:pt x="1659389" y="1158460"/>
                    <a:pt x="1670586" y="1133795"/>
                    <a:pt x="1675065" y="1122583"/>
                  </a:cubicBezTo>
                  <a:moveTo>
                    <a:pt x="1836301" y="1389419"/>
                  </a:moveTo>
                  <a:cubicBezTo>
                    <a:pt x="1818386" y="1326635"/>
                    <a:pt x="1802710" y="1281788"/>
                    <a:pt x="1704177" y="1227972"/>
                  </a:cubicBezTo>
                  <a:moveTo>
                    <a:pt x="1251820" y="1562078"/>
                  </a:moveTo>
                  <a:cubicBezTo>
                    <a:pt x="1379465" y="1550867"/>
                    <a:pt x="1504871" y="1418570"/>
                    <a:pt x="1551898" y="1398389"/>
                  </a:cubicBezTo>
                  <a:cubicBezTo>
                    <a:pt x="1598926" y="1378208"/>
                    <a:pt x="1757922" y="1503778"/>
                    <a:pt x="1820625" y="1510505"/>
                  </a:cubicBezTo>
                  <a:moveTo>
                    <a:pt x="1383944" y="1241426"/>
                  </a:moveTo>
                  <a:cubicBezTo>
                    <a:pt x="1278693" y="1306453"/>
                    <a:pt x="1215990" y="1380450"/>
                    <a:pt x="1207032" y="1494809"/>
                  </a:cubicBezTo>
                  <a:moveTo>
                    <a:pt x="844251" y="1165187"/>
                  </a:moveTo>
                  <a:cubicBezTo>
                    <a:pt x="857687" y="1254880"/>
                    <a:pt x="976375" y="1528444"/>
                    <a:pt x="1088344" y="1593471"/>
                  </a:cubicBezTo>
                  <a:cubicBezTo>
                    <a:pt x="1200314" y="1658498"/>
                    <a:pt x="1307805" y="1835642"/>
                    <a:pt x="1332438" y="1887215"/>
                  </a:cubicBezTo>
                  <a:cubicBezTo>
                    <a:pt x="1354832" y="1938788"/>
                    <a:pt x="1453365" y="2044178"/>
                    <a:pt x="1578771" y="2017269"/>
                  </a:cubicBezTo>
                  <a:cubicBezTo>
                    <a:pt x="1706416" y="1990362"/>
                    <a:pt x="1748965" y="1918607"/>
                    <a:pt x="1820625" y="1775099"/>
                  </a:cubicBezTo>
                  <a:cubicBezTo>
                    <a:pt x="1892286" y="1629348"/>
                    <a:pt x="1925877" y="1506020"/>
                    <a:pt x="1923637" y="1272819"/>
                  </a:cubicBezTo>
                  <a:cubicBezTo>
                    <a:pt x="1921398" y="1039617"/>
                    <a:pt x="1916919" y="694300"/>
                    <a:pt x="1937074" y="579941"/>
                  </a:cubicBezTo>
                  <a:moveTo>
                    <a:pt x="765872" y="319832"/>
                  </a:moveTo>
                  <a:cubicBezTo>
                    <a:pt x="685254" y="452129"/>
                    <a:pt x="631508" y="586668"/>
                    <a:pt x="705408" y="752600"/>
                  </a:cubicBezTo>
                  <a:cubicBezTo>
                    <a:pt x="777069" y="918532"/>
                    <a:pt x="783787" y="940955"/>
                    <a:pt x="783787" y="940955"/>
                  </a:cubicBezTo>
                  <a:moveTo>
                    <a:pt x="1688501" y="795204"/>
                  </a:moveTo>
                  <a:cubicBezTo>
                    <a:pt x="1688501" y="810900"/>
                    <a:pt x="1681783" y="840050"/>
                    <a:pt x="1710895" y="846777"/>
                  </a:cubicBezTo>
                  <a:cubicBezTo>
                    <a:pt x="1740007" y="853504"/>
                    <a:pt x="1771359" y="826597"/>
                    <a:pt x="1753444" y="786235"/>
                  </a:cubicBezTo>
                  <a:moveTo>
                    <a:pt x="1191356" y="837808"/>
                  </a:moveTo>
                  <a:cubicBezTo>
                    <a:pt x="1189117" y="853504"/>
                    <a:pt x="1180159" y="880412"/>
                    <a:pt x="1207032" y="891624"/>
                  </a:cubicBezTo>
                  <a:cubicBezTo>
                    <a:pt x="1233905" y="902835"/>
                    <a:pt x="1269735" y="875928"/>
                    <a:pt x="1256299" y="835566"/>
                  </a:cubicBezTo>
                </a:path>
              </a:pathLst>
            </a:custGeom>
            <a:noFill/>
            <a:ln w="26776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2454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sp>
        <p:nvSpPr>
          <p:cNvPr id="5" name="Prostokąt 4"/>
          <p:cNvSpPr/>
          <p:nvPr/>
        </p:nvSpPr>
        <p:spPr>
          <a:xfrm>
            <a:off x="2331459" y="2240263"/>
            <a:ext cx="7603236" cy="1692771"/>
          </a:xfrm>
          <a:prstGeom prst="rect">
            <a:avLst/>
          </a:prstGeom>
          <a:ln w="12700"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E21C2D"/>
                </a:solidFill>
                <a:latin typeface="HK Grotesk" pitchFamily="50" charset="-18"/>
              </a:rPr>
              <a:t>Zadanie domowe: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Gdyby udało ci się zostać bardzo bogatym człowiekiem, to </a:t>
            </a:r>
            <a:b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w jaki sposób chciałbyś najlepiej zapisać się w historii?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Co byś zrobił dla swej wsi, miasta, powiatu lub województwa?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Napisz krótkie wypracowanie – do stu słów.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F21F217C-D51C-FA7D-DF14-D6B4A7778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C0697F-4C19-6496-E65D-3467014A6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20" y="495480"/>
            <a:ext cx="4356100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527254-5AF8-61E3-A9E5-C0C9E7606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669" y="211826"/>
            <a:ext cx="4139859" cy="506718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8067736" y="2747947"/>
            <a:ext cx="551688" cy="7034988"/>
            <a:chOff x="11581037" y="-1741451"/>
            <a:chExt cx="551688" cy="896662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-1641589"/>
              <a:ext cx="551688" cy="8866757"/>
              <a:chOff x="11581037" y="-1641589"/>
              <a:chExt cx="551688" cy="886675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-1641589"/>
                <a:ext cx="443964" cy="8866757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7480137" y="2572583"/>
              <a:ext cx="89666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https://pl.m.wikipedia.org/wiki/Plik:Rembrandt_van_Rijn,_De_operatie_%28Gevoel%29,_1624–1625.jpg</a:t>
              </a:r>
              <a:br>
                <a:rPr lang="pl-PL" sz="800" dirty="0">
                  <a:solidFill>
                    <a:srgbClr val="005B7F"/>
                  </a:solidFill>
                </a:rPr>
              </a:br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virtualarchaeology.sardegnacultura.it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index.php</a:t>
              </a:r>
              <a:r>
                <a:rPr lang="pl-PL" sz="800" dirty="0">
                  <a:solidFill>
                    <a:srgbClr val="005B7F"/>
                  </a:solidFill>
                </a:rPr>
                <a:t>/es/</a:t>
              </a:r>
              <a:r>
                <a:rPr lang="pl-PL" sz="800" dirty="0" err="1">
                  <a:solidFill>
                    <a:srgbClr val="005B7F"/>
                  </a:solidFill>
                </a:rPr>
                <a:t>yacimientos-arqueologicos</a:t>
              </a:r>
              <a:r>
                <a:rPr lang="pl-PL" sz="800" dirty="0">
                  <a:solidFill>
                    <a:srgbClr val="005B7F"/>
                  </a:solidFill>
                </a:rPr>
                <a:t>/eta-</a:t>
              </a:r>
              <a:r>
                <a:rPr lang="pl-PL" sz="800" dirty="0" err="1">
                  <a:solidFill>
                    <a:srgbClr val="005B7F"/>
                  </a:solidFill>
                </a:rPr>
                <a:t>medievale</a:t>
              </a:r>
              <a:r>
                <a:rPr lang="pl-PL" sz="800" dirty="0">
                  <a:solidFill>
                    <a:srgbClr val="005B7F"/>
                  </a:solidFill>
                </a:rPr>
                <a:t>/san-</a:t>
              </a:r>
              <a:r>
                <a:rPr lang="pl-PL" sz="800" dirty="0" err="1">
                  <a:solidFill>
                    <a:srgbClr val="005B7F"/>
                  </a:solidFill>
                </a:rPr>
                <a:t>nicola</a:t>
              </a:r>
              <a:r>
                <a:rPr lang="pl-PL" sz="800" dirty="0">
                  <a:solidFill>
                    <a:srgbClr val="005B7F"/>
                  </a:solidFill>
                </a:rPr>
                <a:t>-di-</a:t>
              </a:r>
              <a:r>
                <a:rPr lang="pl-PL" sz="800" dirty="0" err="1">
                  <a:solidFill>
                    <a:srgbClr val="005B7F"/>
                  </a:solidFill>
                </a:rPr>
                <a:t>trullas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fichas-detalladas</a:t>
              </a:r>
              <a:r>
                <a:rPr lang="pl-PL" sz="800" dirty="0">
                  <a:solidFill>
                    <a:srgbClr val="005B7F"/>
                  </a:solidFill>
                </a:rPr>
                <a:t>/2535-la-vita-monastica</a:t>
              </a:r>
            </a:p>
          </p:txBody>
        </p:sp>
      </p:grpSp>
      <p:sp>
        <p:nvSpPr>
          <p:cNvPr id="31" name="pole tekstowe 4">
            <a:extLst>
              <a:ext uri="{FF2B5EF4-FFF2-40B4-BE49-F238E27FC236}">
                <a16:creationId xmlns:a16="http://schemas.microsoft.com/office/drawing/2014/main" id="{1272FA8B-2C4C-A43B-0400-43C93B064753}"/>
              </a:ext>
            </a:extLst>
          </p:cNvPr>
          <p:cNvSpPr txBox="1"/>
          <p:nvPr/>
        </p:nvSpPr>
        <p:spPr>
          <a:xfrm>
            <a:off x="823502" y="4375429"/>
            <a:ext cx="459321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Mnisi korzystają ze światła dziennego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EAAAB4-427B-D17C-1068-8114FD18BE8D}"/>
              </a:ext>
            </a:extLst>
          </p:cNvPr>
          <p:cNvGrpSpPr/>
          <p:nvPr/>
        </p:nvGrpSpPr>
        <p:grpSpPr>
          <a:xfrm>
            <a:off x="8673650" y="4597826"/>
            <a:ext cx="2852548" cy="1034800"/>
            <a:chOff x="4469008" y="5074027"/>
            <a:chExt cx="2852548" cy="1034800"/>
          </a:xfrm>
        </p:grpSpPr>
        <p:sp>
          <p:nvSpPr>
            <p:cNvPr id="16" name="Pięciokąt 43">
              <a:extLst>
                <a:ext uri="{FF2B5EF4-FFF2-40B4-BE49-F238E27FC236}">
                  <a16:creationId xmlns:a16="http://schemas.microsoft.com/office/drawing/2014/main" id="{CC7C4FCD-7F4A-C1C8-FAA3-E0240836FAFE}"/>
                </a:ext>
              </a:extLst>
            </p:cNvPr>
            <p:cNvSpPr/>
            <p:nvPr/>
          </p:nvSpPr>
          <p:spPr>
            <a:xfrm rot="10800000">
              <a:off x="4469008" y="5074027"/>
              <a:ext cx="2852548" cy="1034800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42">
              <a:extLst>
                <a:ext uri="{FF2B5EF4-FFF2-40B4-BE49-F238E27FC236}">
                  <a16:creationId xmlns:a16="http://schemas.microsoft.com/office/drawing/2014/main" id="{FBFF1D5D-AFFE-A55A-D4CD-E906BF7C5604}"/>
                </a:ext>
              </a:extLst>
            </p:cNvPr>
            <p:cNvSpPr/>
            <p:nvPr/>
          </p:nvSpPr>
          <p:spPr>
            <a:xfrm>
              <a:off x="4900216" y="5128393"/>
              <a:ext cx="24213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</a:rPr>
                <a:t>Operacja przy świeczce z obrazu Rembrandta, początek XVII wieku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56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F8B1E2-5CCF-952E-17EB-47034FCE7C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0701" y="502235"/>
            <a:ext cx="5157976" cy="386848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sp>
        <p:nvSpPr>
          <p:cNvPr id="18" name="pole tekstowe 4">
            <a:extLst>
              <a:ext uri="{FF2B5EF4-FFF2-40B4-BE49-F238E27FC236}">
                <a16:creationId xmlns:a16="http://schemas.microsoft.com/office/drawing/2014/main" id="{D26E644F-F5C4-4193-C949-395FC91B14F4}"/>
              </a:ext>
            </a:extLst>
          </p:cNvPr>
          <p:cNvSpPr txBox="1"/>
          <p:nvPr/>
        </p:nvSpPr>
        <p:spPr>
          <a:xfrm>
            <a:off x="3306069" y="4568976"/>
            <a:ext cx="236061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pl-PL" sz="2400" b="1" dirty="0">
                <a:solidFill>
                  <a:srgbClr val="005B7F"/>
                </a:solidFill>
                <a:latin typeface="HK Grotesk" pitchFamily="2" charset="77"/>
              </a:rPr>
              <a:t>Kurna chata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472666" y="4157075"/>
            <a:ext cx="594702" cy="4215950"/>
            <a:chOff x="11581037" y="1851623"/>
            <a:chExt cx="594702" cy="53735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3"/>
              <a:ext cx="594702" cy="5373545"/>
              <a:chOff x="11581037" y="1851623"/>
              <a:chExt cx="594702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1851623"/>
                <a:ext cx="486978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76673" y="4369119"/>
              <a:ext cx="53735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https://pl.m.wikipedia.org/wiki/Plik:Biskupin_chata_wnetrze_kuchnia.jpg</a:t>
              </a:r>
              <a:br>
                <a:rPr lang="pl-PL" sz="800" dirty="0">
                  <a:solidFill>
                    <a:srgbClr val="005B7F"/>
                  </a:solidFill>
                </a:rPr>
              </a:br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galeriarossar.com</a:t>
              </a:r>
              <a:r>
                <a:rPr lang="pl-PL" sz="800" dirty="0">
                  <a:solidFill>
                    <a:srgbClr val="005B7F"/>
                  </a:solidFill>
                </a:rPr>
                <a:t>/stare-swieczniki-przepis-na-wyjatkowy-nastroj-w-twoich-wnetrzach/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2FC6A07-40F2-7B20-7D51-E867686B5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02234"/>
            <a:ext cx="5397500" cy="3175000"/>
          </a:xfrm>
          <a:prstGeom prst="rect">
            <a:avLst/>
          </a:prstGeom>
        </p:spPr>
      </p:pic>
      <p:sp>
        <p:nvSpPr>
          <p:cNvPr id="31" name="pole tekstowe 4">
            <a:extLst>
              <a:ext uri="{FF2B5EF4-FFF2-40B4-BE49-F238E27FC236}">
                <a16:creationId xmlns:a16="http://schemas.microsoft.com/office/drawing/2014/main" id="{1272FA8B-2C4C-A43B-0400-43C93B064753}"/>
              </a:ext>
            </a:extLst>
          </p:cNvPr>
          <p:cNvSpPr txBox="1"/>
          <p:nvPr/>
        </p:nvSpPr>
        <p:spPr>
          <a:xfrm>
            <a:off x="6018540" y="4059918"/>
            <a:ext cx="310949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5B7F"/>
                </a:solidFill>
                <a:latin typeface="HK Grotesk" pitchFamily="2" charset="77"/>
              </a:rPr>
              <a:t>Stare świeczniki</a:t>
            </a:r>
          </a:p>
        </p:txBody>
      </p:sp>
    </p:spTree>
    <p:extLst>
      <p:ext uri="{BB962C8B-B14F-4D97-AF65-F5344CB8AC3E}">
        <p14:creationId xmlns:p14="http://schemas.microsoft.com/office/powerpoint/2010/main" val="346349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">
            <a:extLst>
              <a:ext uri="{FF2B5EF4-FFF2-40B4-BE49-F238E27FC236}">
                <a16:creationId xmlns:a16="http://schemas.microsoft.com/office/drawing/2014/main" id="{6A1BE28A-C9DB-95C7-AFD0-1C51A68EE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96" b="19465"/>
          <a:stretch/>
        </p:blipFill>
        <p:spPr>
          <a:xfrm>
            <a:off x="789308" y="316717"/>
            <a:ext cx="4865422" cy="4476450"/>
          </a:xfrm>
          <a:prstGeom prst="rect">
            <a:avLst/>
          </a:prstGeom>
          <a:ln>
            <a:noFill/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472666" y="4157075"/>
            <a:ext cx="594702" cy="4215950"/>
            <a:chOff x="11581037" y="1851623"/>
            <a:chExt cx="594702" cy="53735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3"/>
              <a:ext cx="594702" cy="5373545"/>
              <a:chOff x="11581037" y="1851623"/>
              <a:chExt cx="594702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1851623"/>
                <a:ext cx="486978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76673" y="4369119"/>
              <a:ext cx="53735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://e-</a:t>
              </a:r>
              <a:r>
                <a:rPr lang="pl-PL" sz="800" dirty="0" err="1">
                  <a:solidFill>
                    <a:srgbClr val="005B7F"/>
                  </a:solidFill>
                </a:rPr>
                <a:t>religijne.pl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pl</a:t>
              </a:r>
              <a:r>
                <a:rPr lang="pl-PL" sz="800" dirty="0">
                  <a:solidFill>
                    <a:srgbClr val="005B7F"/>
                  </a:solidFill>
                </a:rPr>
                <a:t>/p/Lampka-oliwna-kaganek-wzor-2/11319</a:t>
              </a:r>
            </a:p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www.prezentynka.pl</a:t>
              </a:r>
              <a:r>
                <a:rPr lang="pl-PL" sz="800" dirty="0">
                  <a:solidFill>
                    <a:srgbClr val="005B7F"/>
                  </a:solidFill>
                </a:rPr>
                <a:t>/lampa-alladyna-plater-posrebrzana-id-1815</a:t>
              </a:r>
            </a:p>
          </p:txBody>
        </p:sp>
      </p:grpSp>
      <p:sp>
        <p:nvSpPr>
          <p:cNvPr id="31" name="pole tekstowe 4">
            <a:extLst>
              <a:ext uri="{FF2B5EF4-FFF2-40B4-BE49-F238E27FC236}">
                <a16:creationId xmlns:a16="http://schemas.microsoft.com/office/drawing/2014/main" id="{1272FA8B-2C4C-A43B-0400-43C93B064753}"/>
              </a:ext>
            </a:extLst>
          </p:cNvPr>
          <p:cNvSpPr txBox="1"/>
          <p:nvPr/>
        </p:nvSpPr>
        <p:spPr>
          <a:xfrm>
            <a:off x="6018540" y="4606277"/>
            <a:ext cx="5859451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Od starożytności do czasów Łukasiewicza właśnie takie lampki służyły najczęściej do oświetlania. W baśni o Aladynie z takiej właśnie lampy miał wychodzić dżinn.</a:t>
            </a:r>
          </a:p>
        </p:txBody>
      </p:sp>
      <p:pic>
        <p:nvPicPr>
          <p:cNvPr id="13" name="Obraz 5">
            <a:extLst>
              <a:ext uri="{FF2B5EF4-FFF2-40B4-BE49-F238E27FC236}">
                <a16:creationId xmlns:a16="http://schemas.microsoft.com/office/drawing/2014/main" id="{89562B2C-977D-355E-3F3C-7C2A08514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540" y="1250011"/>
            <a:ext cx="5221754" cy="3290128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EAAAB4-427B-D17C-1068-8114FD18BE8D}"/>
              </a:ext>
            </a:extLst>
          </p:cNvPr>
          <p:cNvGrpSpPr/>
          <p:nvPr/>
        </p:nvGrpSpPr>
        <p:grpSpPr>
          <a:xfrm>
            <a:off x="4962042" y="316717"/>
            <a:ext cx="3986223" cy="667929"/>
            <a:chOff x="4583515" y="5100330"/>
            <a:chExt cx="3986223" cy="667929"/>
          </a:xfrm>
        </p:grpSpPr>
        <p:sp>
          <p:nvSpPr>
            <p:cNvPr id="16" name="Pięciokąt 43">
              <a:extLst>
                <a:ext uri="{FF2B5EF4-FFF2-40B4-BE49-F238E27FC236}">
                  <a16:creationId xmlns:a16="http://schemas.microsoft.com/office/drawing/2014/main" id="{CC7C4FCD-7F4A-C1C8-FAA3-E0240836FAFE}"/>
                </a:ext>
              </a:extLst>
            </p:cNvPr>
            <p:cNvSpPr/>
            <p:nvPr/>
          </p:nvSpPr>
          <p:spPr>
            <a:xfrm rot="10800000">
              <a:off x="4583515" y="5100330"/>
              <a:ext cx="3544952" cy="667929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42">
              <a:extLst>
                <a:ext uri="{FF2B5EF4-FFF2-40B4-BE49-F238E27FC236}">
                  <a16:creationId xmlns:a16="http://schemas.microsoft.com/office/drawing/2014/main" id="{FBFF1D5D-AFFE-A55A-D4CD-E906BF7C5604}"/>
                </a:ext>
              </a:extLst>
            </p:cNvPr>
            <p:cNvSpPr/>
            <p:nvPr/>
          </p:nvSpPr>
          <p:spPr>
            <a:xfrm>
              <a:off x="4857023" y="5249629"/>
              <a:ext cx="37127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</a:rPr>
                <a:t>Lampka oliwna (inaczej kaganek)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39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652883" y="4319757"/>
            <a:ext cx="428576" cy="4215950"/>
            <a:chOff x="11581037" y="1851624"/>
            <a:chExt cx="428576" cy="53735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4"/>
              <a:ext cx="428576" cy="5373545"/>
              <a:chOff x="11581037" y="1851624"/>
              <a:chExt cx="428576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2" y="1851624"/>
                <a:ext cx="320851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15118" y="4430674"/>
              <a:ext cx="53735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podkarpackie.eu</a:t>
              </a:r>
              <a:r>
                <a:rPr lang="pl-PL" sz="800" dirty="0">
                  <a:solidFill>
                    <a:srgbClr val="005B7F"/>
                  </a:solidFill>
                </a:rPr>
                <a:t>/turystyka/</a:t>
              </a:r>
              <a:r>
                <a:rPr lang="pl-PL" sz="800" dirty="0" err="1">
                  <a:solidFill>
                    <a:srgbClr val="005B7F"/>
                  </a:solidFill>
                </a:rPr>
                <a:t>ignacy</a:t>
              </a:r>
              <a:r>
                <a:rPr lang="pl-PL" sz="800" dirty="0">
                  <a:solidFill>
                    <a:srgbClr val="005B7F"/>
                  </a:solidFill>
                </a:rPr>
                <a:t>-</a:t>
              </a:r>
              <a:r>
                <a:rPr lang="pl-PL" sz="800" dirty="0" err="1">
                  <a:solidFill>
                    <a:srgbClr val="005B7F"/>
                  </a:solidFill>
                </a:rPr>
                <a:t>lukasiewicz</a:t>
              </a:r>
              <a:r>
                <a:rPr lang="pl-PL" sz="800" dirty="0">
                  <a:solidFill>
                    <a:srgbClr val="005B7F"/>
                  </a:solidFill>
                </a:rPr>
                <a:t>-lampa-i-sercem-</a:t>
              </a:r>
              <a:r>
                <a:rPr lang="pl-PL" sz="800" dirty="0" err="1">
                  <a:solidFill>
                    <a:srgbClr val="005B7F"/>
                  </a:solidFill>
                </a:rPr>
                <a:t>rozswietlal</a:t>
              </a:r>
              <a:r>
                <a:rPr lang="pl-PL" sz="800" dirty="0">
                  <a:solidFill>
                    <a:srgbClr val="005B7F"/>
                  </a:solidFill>
                </a:rPr>
                <a:t>-ludziom-</a:t>
              </a:r>
              <a:r>
                <a:rPr lang="pl-PL" sz="800" dirty="0" err="1">
                  <a:solidFill>
                    <a:srgbClr val="005B7F"/>
                  </a:solidFill>
                </a:rPr>
                <a:t>zycie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7EAAAB4-427B-D17C-1068-8114FD18BE8D}"/>
              </a:ext>
            </a:extLst>
          </p:cNvPr>
          <p:cNvGrpSpPr/>
          <p:nvPr/>
        </p:nvGrpSpPr>
        <p:grpSpPr>
          <a:xfrm>
            <a:off x="6617970" y="2024040"/>
            <a:ext cx="4393410" cy="1069037"/>
            <a:chOff x="4176328" y="5206612"/>
            <a:chExt cx="4393410" cy="1069037"/>
          </a:xfrm>
        </p:grpSpPr>
        <p:sp>
          <p:nvSpPr>
            <p:cNvPr id="16" name="Pięciokąt 43">
              <a:extLst>
                <a:ext uri="{FF2B5EF4-FFF2-40B4-BE49-F238E27FC236}">
                  <a16:creationId xmlns:a16="http://schemas.microsoft.com/office/drawing/2014/main" id="{CC7C4FCD-7F4A-C1C8-FAA3-E0240836FAFE}"/>
                </a:ext>
              </a:extLst>
            </p:cNvPr>
            <p:cNvSpPr/>
            <p:nvPr/>
          </p:nvSpPr>
          <p:spPr>
            <a:xfrm rot="10800000">
              <a:off x="4176328" y="5206612"/>
              <a:ext cx="3912134" cy="1069037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42">
              <a:extLst>
                <a:ext uri="{FF2B5EF4-FFF2-40B4-BE49-F238E27FC236}">
                  <a16:creationId xmlns:a16="http://schemas.microsoft.com/office/drawing/2014/main" id="{FBFF1D5D-AFFE-A55A-D4CD-E906BF7C5604}"/>
                </a:ext>
              </a:extLst>
            </p:cNvPr>
            <p:cNvSpPr/>
            <p:nvPr/>
          </p:nvSpPr>
          <p:spPr>
            <a:xfrm>
              <a:off x="4857023" y="5249629"/>
              <a:ext cx="371271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Łukasiewicz to człowiek, któremu zawdzięczamy rewolucję w oświetleniu.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7E60920-819F-E1B0-E9FD-1D5CA3B350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5" t="917" r="940" b="1250"/>
          <a:stretch/>
        </p:blipFill>
        <p:spPr>
          <a:xfrm>
            <a:off x="2009735" y="319919"/>
            <a:ext cx="4103369" cy="575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472666" y="4157076"/>
            <a:ext cx="594702" cy="4215950"/>
            <a:chOff x="11581037" y="1851623"/>
            <a:chExt cx="594702" cy="53735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3"/>
              <a:ext cx="594702" cy="5373545"/>
              <a:chOff x="11581037" y="1851623"/>
              <a:chExt cx="594702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1851623"/>
                <a:ext cx="486978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76675" y="4369120"/>
              <a:ext cx="5373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http://</a:t>
              </a:r>
              <a:r>
                <a:rPr lang="pl-PL" sz="800" dirty="0" err="1">
                  <a:solidFill>
                    <a:srgbClr val="005B7F"/>
                  </a:solidFill>
                </a:rPr>
                <a:t>wiadomoscipodgorze.pl</a:t>
              </a:r>
              <a:r>
                <a:rPr lang="pl-PL" sz="800" dirty="0">
                  <a:solidFill>
                    <a:srgbClr val="005B7F"/>
                  </a:solidFill>
                </a:rPr>
                <a:t>/170-rocznica-powstania-krakowskiego-1846/</a:t>
              </a:r>
            </a:p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pl.wikipedia.org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wiki</a:t>
              </a:r>
              <a:r>
                <a:rPr lang="pl-PL" sz="800" dirty="0">
                  <a:solidFill>
                    <a:srgbClr val="005B7F"/>
                  </a:solidFill>
                </a:rPr>
                <a:t>/%C5%81ada_(</a:t>
              </a:r>
              <a:r>
                <a:rPr lang="pl-PL" sz="800" dirty="0" err="1">
                  <a:solidFill>
                    <a:srgbClr val="005B7F"/>
                  </a:solidFill>
                </a:rPr>
                <a:t>herb_szlachecki</a:t>
              </a:r>
              <a:r>
                <a:rPr lang="pl-PL" sz="800" dirty="0">
                  <a:solidFill>
                    <a:srgbClr val="005B7F"/>
                  </a:solidFill>
                </a:rPr>
                <a:t>)</a:t>
              </a:r>
            </a:p>
          </p:txBody>
        </p:sp>
      </p:grpSp>
      <p:pic>
        <p:nvPicPr>
          <p:cNvPr id="14" name="Obraz 5">
            <a:extLst>
              <a:ext uri="{FF2B5EF4-FFF2-40B4-BE49-F238E27FC236}">
                <a16:creationId xmlns:a16="http://schemas.microsoft.com/office/drawing/2014/main" id="{29BAE515-01B2-981E-41C0-F4BE45B50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574" y="1465246"/>
            <a:ext cx="2271338" cy="286131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885F4CB-8428-38D4-C22B-C192ACAD0755}"/>
              </a:ext>
            </a:extLst>
          </p:cNvPr>
          <p:cNvGrpSpPr/>
          <p:nvPr/>
        </p:nvGrpSpPr>
        <p:grpSpPr>
          <a:xfrm>
            <a:off x="8259727" y="4490119"/>
            <a:ext cx="3317033" cy="1006791"/>
            <a:chOff x="8259727" y="4490119"/>
            <a:chExt cx="3317033" cy="1006791"/>
          </a:xfrm>
        </p:grpSpPr>
        <p:sp>
          <p:nvSpPr>
            <p:cNvPr id="15" name="Prostokąt 42">
              <a:extLst>
                <a:ext uri="{FF2B5EF4-FFF2-40B4-BE49-F238E27FC236}">
                  <a16:creationId xmlns:a16="http://schemas.microsoft.com/office/drawing/2014/main" id="{FBFF1D5D-AFFE-A55A-D4CD-E906BF7C5604}"/>
                </a:ext>
              </a:extLst>
            </p:cNvPr>
            <p:cNvSpPr/>
            <p:nvPr/>
          </p:nvSpPr>
          <p:spPr>
            <a:xfrm>
              <a:off x="8259727" y="4964421"/>
              <a:ext cx="33170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Herb Łukasiewiczów „Łada”</a:t>
              </a:r>
            </a:p>
          </p:txBody>
        </p:sp>
        <p:sp>
          <p:nvSpPr>
            <p:cNvPr id="19" name="Pięciokąt 3">
              <a:extLst>
                <a:ext uri="{FF2B5EF4-FFF2-40B4-BE49-F238E27FC236}">
                  <a16:creationId xmlns:a16="http://schemas.microsoft.com/office/drawing/2014/main" id="{C30167A7-60FC-34FD-4031-F76694C4043F}"/>
                </a:ext>
              </a:extLst>
            </p:cNvPr>
            <p:cNvSpPr/>
            <p:nvPr/>
          </p:nvSpPr>
          <p:spPr>
            <a:xfrm rot="16200000">
              <a:off x="9414848" y="3334999"/>
              <a:ext cx="1006791" cy="3317032"/>
            </a:xfrm>
            <a:prstGeom prst="homePlate">
              <a:avLst>
                <a:gd name="adj" fmla="val 25554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ECAE0A-1A81-4D37-8DED-62A35FF7D4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59"/>
          <a:stretch/>
        </p:blipFill>
        <p:spPr>
          <a:xfrm>
            <a:off x="656416" y="256312"/>
            <a:ext cx="4996793" cy="3679451"/>
          </a:xfrm>
          <a:prstGeom prst="rect">
            <a:avLst/>
          </a:prstGeom>
        </p:spPr>
      </p:pic>
      <p:sp>
        <p:nvSpPr>
          <p:cNvPr id="31" name="pole tekstowe 4">
            <a:extLst>
              <a:ext uri="{FF2B5EF4-FFF2-40B4-BE49-F238E27FC236}">
                <a16:creationId xmlns:a16="http://schemas.microsoft.com/office/drawing/2014/main" id="{1272FA8B-2C4C-A43B-0400-43C93B064753}"/>
              </a:ext>
            </a:extLst>
          </p:cNvPr>
          <p:cNvSpPr txBox="1"/>
          <p:nvPr/>
        </p:nvSpPr>
        <p:spPr>
          <a:xfrm>
            <a:off x="1833412" y="3564175"/>
            <a:ext cx="6141929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 Medium" pitchFamily="2" charset="77"/>
              </a:rPr>
              <a:t>Właściwie nazywał się </a:t>
            </a: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Jan Józef Ignacy Łukasiewicz</a:t>
            </a:r>
            <a:r>
              <a:rPr lang="pl-PL" dirty="0">
                <a:solidFill>
                  <a:srgbClr val="005B7F"/>
                </a:solidFill>
                <a:latin typeface="HK Grotesk Medium" pitchFamily="2" charset="77"/>
              </a:rPr>
              <a:t>.</a:t>
            </a:r>
          </a:p>
          <a:p>
            <a:r>
              <a:rPr lang="pl-PL" dirty="0">
                <a:solidFill>
                  <a:srgbClr val="005B7F"/>
                </a:solidFill>
                <a:latin typeface="HK Grotesk Medium" pitchFamily="2" charset="77"/>
              </a:rPr>
              <a:t>Jako szlachcic czuł się zobowiązany do walki o Polskę.</a:t>
            </a:r>
          </a:p>
          <a:p>
            <a:r>
              <a:rPr lang="pl-PL" dirty="0">
                <a:solidFill>
                  <a:srgbClr val="005B7F"/>
                </a:solidFill>
                <a:latin typeface="HK Grotesk Medium" pitchFamily="2" charset="77"/>
              </a:rPr>
              <a:t>Żył pod zaborem austriackim i spiskował razem ze znanym organizatorem powstania krakowskiego Edwardem Dembowskim, który zginął w walkach (1846), a Łukasiewicza aresztowano na dwa lata (1846-47).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0FA344-203A-207C-F201-93CDC49D8DA0}"/>
              </a:ext>
            </a:extLst>
          </p:cNvPr>
          <p:cNvGrpSpPr/>
          <p:nvPr/>
        </p:nvGrpSpPr>
        <p:grpSpPr>
          <a:xfrm>
            <a:off x="4810793" y="2033916"/>
            <a:ext cx="3996772" cy="667929"/>
            <a:chOff x="4810793" y="430178"/>
            <a:chExt cx="3996772" cy="667929"/>
          </a:xfrm>
        </p:grpSpPr>
        <p:sp>
          <p:nvSpPr>
            <p:cNvPr id="27" name="Pięciokąt 43">
              <a:extLst>
                <a:ext uri="{FF2B5EF4-FFF2-40B4-BE49-F238E27FC236}">
                  <a16:creationId xmlns:a16="http://schemas.microsoft.com/office/drawing/2014/main" id="{9188C65A-FDFF-D075-4ED5-FA47CCA803BA}"/>
                </a:ext>
              </a:extLst>
            </p:cNvPr>
            <p:cNvSpPr/>
            <p:nvPr/>
          </p:nvSpPr>
          <p:spPr>
            <a:xfrm rot="10800000">
              <a:off x="4810793" y="430178"/>
              <a:ext cx="3544952" cy="667929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42">
              <a:extLst>
                <a:ext uri="{FF2B5EF4-FFF2-40B4-BE49-F238E27FC236}">
                  <a16:creationId xmlns:a16="http://schemas.microsoft.com/office/drawing/2014/main" id="{6515A877-A2E1-4BF7-2435-A044F864D488}"/>
                </a:ext>
              </a:extLst>
            </p:cNvPr>
            <p:cNvSpPr/>
            <p:nvPr/>
          </p:nvSpPr>
          <p:spPr>
            <a:xfrm>
              <a:off x="5094850" y="596135"/>
              <a:ext cx="37127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Powstanie krakowskie (1846)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5C7B6F6-0FB2-D4A9-481E-ED18BE28A435}"/>
              </a:ext>
            </a:extLst>
          </p:cNvPr>
          <p:cNvSpPr txBox="1"/>
          <p:nvPr/>
        </p:nvSpPr>
        <p:spPr>
          <a:xfrm>
            <a:off x="6024379" y="256312"/>
            <a:ext cx="51870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Romantyczna</a:t>
            </a:r>
          </a:p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młodość</a:t>
            </a:r>
          </a:p>
        </p:txBody>
      </p:sp>
    </p:spTree>
    <p:extLst>
      <p:ext uri="{BB962C8B-B14F-4D97-AF65-F5344CB8AC3E}">
        <p14:creationId xmlns:p14="http://schemas.microsoft.com/office/powerpoint/2010/main" val="193170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376ECD-004F-DD86-27C7-3C9D6569F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74" b="7287"/>
          <a:stretch/>
        </p:blipFill>
        <p:spPr>
          <a:xfrm>
            <a:off x="5289134" y="324000"/>
            <a:ext cx="6858000" cy="5832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650321" y="4804397"/>
            <a:ext cx="428577" cy="3459207"/>
            <a:chOff x="11581037" y="1851622"/>
            <a:chExt cx="428577" cy="537354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2"/>
              <a:ext cx="428577" cy="5373545"/>
              <a:chOff x="11581037" y="1851622"/>
              <a:chExt cx="428577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2" y="1851622"/>
                <a:ext cx="320852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15120" y="4430676"/>
              <a:ext cx="53735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muzea.malopolska.pl</a:t>
              </a:r>
              <a:r>
                <a:rPr lang="pl-PL" sz="800" dirty="0">
                  <a:solidFill>
                    <a:srgbClr val="005B7F"/>
                  </a:solidFill>
                </a:rPr>
                <a:t>/en/</a:t>
              </a:r>
              <a:r>
                <a:rPr lang="pl-PL" sz="800" dirty="0" err="1">
                  <a:solidFill>
                    <a:srgbClr val="005B7F"/>
                  </a:solidFill>
                </a:rPr>
                <a:t>objects</a:t>
              </a:r>
              <a:r>
                <a:rPr lang="pl-PL" sz="800" dirty="0">
                  <a:solidFill>
                    <a:srgbClr val="005B7F"/>
                  </a:solidFill>
                </a:rPr>
                <a:t>-list/1739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9DB5DA7-AD5C-84F9-F9B4-92217450475E}"/>
              </a:ext>
            </a:extLst>
          </p:cNvPr>
          <p:cNvGrpSpPr/>
          <p:nvPr/>
        </p:nvGrpSpPr>
        <p:grpSpPr>
          <a:xfrm>
            <a:off x="325926" y="1911596"/>
            <a:ext cx="5770074" cy="1092538"/>
            <a:chOff x="1881457" y="1838937"/>
            <a:chExt cx="6253552" cy="2624957"/>
          </a:xfrm>
        </p:grpSpPr>
        <p:sp>
          <p:nvSpPr>
            <p:cNvPr id="27" name="Pięciokąt 43">
              <a:extLst>
                <a:ext uri="{FF2B5EF4-FFF2-40B4-BE49-F238E27FC236}">
                  <a16:creationId xmlns:a16="http://schemas.microsoft.com/office/drawing/2014/main" id="{9188C65A-FDFF-D075-4ED5-FA47CCA803BA}"/>
                </a:ext>
              </a:extLst>
            </p:cNvPr>
            <p:cNvSpPr/>
            <p:nvPr/>
          </p:nvSpPr>
          <p:spPr>
            <a:xfrm>
              <a:off x="1881457" y="1838937"/>
              <a:ext cx="6253552" cy="2624957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42">
              <a:extLst>
                <a:ext uri="{FF2B5EF4-FFF2-40B4-BE49-F238E27FC236}">
                  <a16:creationId xmlns:a16="http://schemas.microsoft.com/office/drawing/2014/main" id="{6515A877-A2E1-4BF7-2435-A044F864D488}"/>
                </a:ext>
              </a:extLst>
            </p:cNvPr>
            <p:cNvSpPr/>
            <p:nvPr/>
          </p:nvSpPr>
          <p:spPr>
            <a:xfrm>
              <a:off x="1881458" y="1959294"/>
              <a:ext cx="5381193" cy="2440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Apteka lwowska Piotra </a:t>
              </a:r>
              <a:r>
                <a:rPr lang="pl-PL" sz="2000" b="1" dirty="0" err="1">
                  <a:solidFill>
                    <a:srgbClr val="005B7F"/>
                  </a:solidFill>
                  <a:latin typeface="HK Grotesk" pitchFamily="2" charset="77"/>
                </a:rPr>
                <a:t>Mikolascha</a:t>
              </a:r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,</a:t>
              </a:r>
            </a:p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gdzie pracowali Jan </a:t>
              </a:r>
              <a:r>
                <a:rPr lang="pl-PL" sz="2000" b="1" dirty="0" err="1">
                  <a:solidFill>
                    <a:srgbClr val="005B7F"/>
                  </a:solidFill>
                  <a:latin typeface="HK Grotesk" pitchFamily="2" charset="77"/>
                </a:rPr>
                <a:t>Zeh</a:t>
              </a:r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 </a:t>
              </a:r>
              <a:b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i Ignacy Łukasiewicz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2AAB366-1FE9-6185-1B99-C961C717077E}"/>
              </a:ext>
            </a:extLst>
          </p:cNvPr>
          <p:cNvSpPr txBox="1"/>
          <p:nvPr/>
        </p:nvSpPr>
        <p:spPr>
          <a:xfrm>
            <a:off x="446258" y="308678"/>
            <a:ext cx="471741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Profesja: aptekarz</a:t>
            </a:r>
          </a:p>
        </p:txBody>
      </p:sp>
    </p:spTree>
    <p:extLst>
      <p:ext uri="{BB962C8B-B14F-4D97-AF65-F5344CB8AC3E}">
        <p14:creationId xmlns:p14="http://schemas.microsoft.com/office/powerpoint/2010/main" val="368932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2">
            <a:extLst>
              <a:ext uri="{FF2B5EF4-FFF2-40B4-BE49-F238E27FC236}">
                <a16:creationId xmlns:a16="http://schemas.microsoft.com/office/drawing/2014/main" id="{ECDD57BD-E62B-4AA4-4DAA-F33D9D69A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0" y="350850"/>
            <a:ext cx="8477250" cy="5905500"/>
          </a:xfrm>
          <a:prstGeom prst="rect">
            <a:avLst/>
          </a:prstGeom>
          <a:ln>
            <a:noFill/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565900">
            <a:off x="-1127448" y="4953000"/>
            <a:ext cx="5880100" cy="381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555728" y="4372178"/>
            <a:ext cx="428576" cy="4215950"/>
            <a:chOff x="11581037" y="1851623"/>
            <a:chExt cx="428576" cy="53735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3"/>
              <a:ext cx="428576" cy="5373545"/>
              <a:chOff x="11581037" y="1851623"/>
              <a:chExt cx="428576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1851623"/>
                <a:ext cx="320852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15120" y="4430675"/>
              <a:ext cx="53735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/>
                <a:t>https</a:t>
              </a:r>
              <a:r>
                <a:rPr lang="pl-PL" sz="800" dirty="0"/>
                <a:t>://</a:t>
              </a:r>
              <a:r>
                <a:rPr lang="pl-PL" sz="800" dirty="0" err="1"/>
                <a:t>www.biznesistyl.pl</a:t>
              </a:r>
              <a:r>
                <a:rPr lang="pl-PL" sz="800" dirty="0"/>
                <a:t>/kultura/oblicza-kultury/13660_.html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9DB5DA7-AD5C-84F9-F9B4-92217450475E}"/>
              </a:ext>
            </a:extLst>
          </p:cNvPr>
          <p:cNvGrpSpPr/>
          <p:nvPr/>
        </p:nvGrpSpPr>
        <p:grpSpPr>
          <a:xfrm>
            <a:off x="325926" y="1273622"/>
            <a:ext cx="5770074" cy="1443797"/>
            <a:chOff x="1881457" y="1838937"/>
            <a:chExt cx="4964994" cy="1926392"/>
          </a:xfrm>
        </p:grpSpPr>
        <p:sp>
          <p:nvSpPr>
            <p:cNvPr id="27" name="Pięciokąt 43">
              <a:extLst>
                <a:ext uri="{FF2B5EF4-FFF2-40B4-BE49-F238E27FC236}">
                  <a16:creationId xmlns:a16="http://schemas.microsoft.com/office/drawing/2014/main" id="{9188C65A-FDFF-D075-4ED5-FA47CCA803BA}"/>
                </a:ext>
              </a:extLst>
            </p:cNvPr>
            <p:cNvSpPr/>
            <p:nvPr/>
          </p:nvSpPr>
          <p:spPr>
            <a:xfrm>
              <a:off x="1881457" y="1838937"/>
              <a:ext cx="4964994" cy="1926392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42">
              <a:extLst>
                <a:ext uri="{FF2B5EF4-FFF2-40B4-BE49-F238E27FC236}">
                  <a16:creationId xmlns:a16="http://schemas.microsoft.com/office/drawing/2014/main" id="{6515A877-A2E1-4BF7-2435-A044F864D488}"/>
                </a:ext>
              </a:extLst>
            </p:cNvPr>
            <p:cNvSpPr/>
            <p:nvPr/>
          </p:nvSpPr>
          <p:spPr>
            <a:xfrm>
              <a:off x="1881458" y="1959295"/>
              <a:ext cx="4550873" cy="1765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Łukasiewicz z </a:t>
              </a:r>
              <a:r>
                <a:rPr lang="pl-PL" sz="2000" b="1" dirty="0" err="1">
                  <a:solidFill>
                    <a:srgbClr val="005B7F"/>
                  </a:solidFill>
                  <a:latin typeface="HK Grotesk" pitchFamily="2" charset="77"/>
                </a:rPr>
                <a:t>Zehem</a:t>
              </a:r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 opracowali metodę frakcyjnej (kaskadowej) destylacji ropy </a:t>
              </a:r>
              <a:b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i oddzielenia nafty, która paliła </a:t>
              </a:r>
              <a:b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się jasnym światłem.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2AAB366-1FE9-6185-1B99-C961C717077E}"/>
              </a:ext>
            </a:extLst>
          </p:cNvPr>
          <p:cNvSpPr txBox="1"/>
          <p:nvPr/>
        </p:nvSpPr>
        <p:spPr>
          <a:xfrm>
            <a:off x="446257" y="329698"/>
            <a:ext cx="475327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Chemik-wynalazca</a:t>
            </a:r>
          </a:p>
        </p:txBody>
      </p:sp>
    </p:spTree>
    <p:extLst>
      <p:ext uri="{BB962C8B-B14F-4D97-AF65-F5344CB8AC3E}">
        <p14:creationId xmlns:p14="http://schemas.microsoft.com/office/powerpoint/2010/main" val="160093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51A1DB1880234AB8E62ED48D8B6B31" ma:contentTypeVersion="15" ma:contentTypeDescription="Utwórz nowy dokument." ma:contentTypeScope="" ma:versionID="529a2d47fae409fd22023f57c4bf395e">
  <xsd:schema xmlns:xsd="http://www.w3.org/2001/XMLSchema" xmlns:xs="http://www.w3.org/2001/XMLSchema" xmlns:p="http://schemas.microsoft.com/office/2006/metadata/properties" xmlns:ns2="c83b6978-a91a-418b-9c71-6d668af4d789" xmlns:ns3="38896886-ed7f-4692-b558-35f65803d681" targetNamespace="http://schemas.microsoft.com/office/2006/metadata/properties" ma:root="true" ma:fieldsID="41621cb3e4a475ad41f63c01b4e08944" ns2:_="" ns3:_="">
    <xsd:import namespace="c83b6978-a91a-418b-9c71-6d668af4d789"/>
    <xsd:import namespace="38896886-ed7f-4692-b558-35f65803d6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b6978-a91a-418b-9c71-6d668af4d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df511b4e-3975-49a1-a2ef-7f1de735e9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96886-ed7f-4692-b558-35f65803d68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d97741-1323-455a-a59f-e98803ccfed0}" ma:internalName="TaxCatchAll" ma:showField="CatchAllData" ma:web="38896886-ed7f-4692-b558-35f65803d6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896886-ed7f-4692-b558-35f65803d681" xsi:nil="true"/>
    <lcf76f155ced4ddcb4097134ff3c332f xmlns="c83b6978-a91a-418b-9c71-6d668af4d7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ABDF50-0F99-4EB2-B962-FB8B389966E1}"/>
</file>

<file path=customXml/itemProps2.xml><?xml version="1.0" encoding="utf-8"?>
<ds:datastoreItem xmlns:ds="http://schemas.openxmlformats.org/officeDocument/2006/customXml" ds:itemID="{A16F08E5-A420-4763-8A9A-632A072BD789}"/>
</file>

<file path=customXml/itemProps3.xml><?xml version="1.0" encoding="utf-8"?>
<ds:datastoreItem xmlns:ds="http://schemas.openxmlformats.org/officeDocument/2006/customXml" ds:itemID="{BC86FC3E-BEE7-4393-802D-1ABFF6918118}"/>
</file>

<file path=docProps/app.xml><?xml version="1.0" encoding="utf-8"?>
<Properties xmlns="http://schemas.openxmlformats.org/officeDocument/2006/extended-properties" xmlns:vt="http://schemas.openxmlformats.org/officeDocument/2006/docPropsVTypes">
  <TotalTime>9372</TotalTime>
  <Words>903</Words>
  <Application>Microsoft Macintosh PowerPoint</Application>
  <PresentationFormat>Widescreen</PresentationFormat>
  <Paragraphs>105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HK Grotesk</vt:lpstr>
      <vt:lpstr>HK Grotesk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Wielcy z Małopolski</dc:title>
  <dc:subject>Lekcja 1</dc:subject>
  <dc:creator>Cogiteon</dc:creator>
  <cp:lastModifiedBy>Microsoft Office User</cp:lastModifiedBy>
  <cp:revision>111</cp:revision>
  <dcterms:created xsi:type="dcterms:W3CDTF">2021-08-08T20:07:43Z</dcterms:created>
  <dcterms:modified xsi:type="dcterms:W3CDTF">2022-08-11T15:23:08Z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0x010100FA51A1DB1880234AB8E62ED48D8B6B31</vt:lpwstr>
  </property>
</Properties>
</file>