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90" r:id="rId9"/>
    <p:sldId id="292" r:id="rId10"/>
    <p:sldId id="291" r:id="rId11"/>
    <p:sldId id="293" r:id="rId12"/>
    <p:sldId id="288" r:id="rId13"/>
    <p:sldId id="289" r:id="rId14"/>
    <p:sldId id="294" r:id="rId15"/>
    <p:sldId id="295" r:id="rId16"/>
    <p:sldId id="302" r:id="rId17"/>
    <p:sldId id="296" r:id="rId18"/>
    <p:sldId id="297" r:id="rId19"/>
    <p:sldId id="298" r:id="rId20"/>
    <p:sldId id="299" r:id="rId21"/>
    <p:sldId id="300" r:id="rId22"/>
    <p:sldId id="301" r:id="rId23"/>
    <p:sldId id="279" r:id="rId24"/>
    <p:sldId id="282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K Grotesk" pitchFamily="2" charset="77"/>
      <p:regular r:id="rId31"/>
      <p:bold r:id="rId32"/>
      <p:italic r:id="rId3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B7F"/>
    <a:srgbClr val="EEA02D"/>
    <a:srgbClr val="EE9F2D"/>
    <a:srgbClr val="FF9300"/>
    <a:srgbClr val="21A7BC"/>
    <a:srgbClr val="E21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16"/>
    <p:restoredTop sz="86390"/>
  </p:normalViewPr>
  <p:slideViewPr>
    <p:cSldViewPr snapToGrid="0" snapToObjects="1">
      <p:cViewPr varScale="1">
        <p:scale>
          <a:sx n="128" d="100"/>
          <a:sy n="128" d="100"/>
        </p:scale>
        <p:origin x="1016" y="176"/>
      </p:cViewPr>
      <p:guideLst>
        <p:guide orient="horz" pos="4320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8715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2720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678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8817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1991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7775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6626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7881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4959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714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634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1649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6487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9335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2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9152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9521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5304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477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780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9208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227968"/>
            <a:ext cx="2945219" cy="6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6">
            <a:extLst>
              <a:ext uri="{FF2B5EF4-FFF2-40B4-BE49-F238E27FC236}">
                <a16:creationId xmlns:a16="http://schemas.microsoft.com/office/drawing/2014/main" id="{18BB5E43-26FB-B672-90E4-92A2A282A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60"/>
          <a:stretch/>
        </p:blipFill>
        <p:spPr>
          <a:xfrm>
            <a:off x="290231" y="91960"/>
            <a:ext cx="6947243" cy="48373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8230671" y="3214229"/>
            <a:ext cx="731944" cy="6274249"/>
            <a:chOff x="11581037" y="-771833"/>
            <a:chExt cx="731944" cy="7997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-771832"/>
              <a:ext cx="731944" cy="7997001"/>
              <a:chOff x="11581037" y="-771832"/>
              <a:chExt cx="731944" cy="799700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-771832"/>
                <a:ext cx="624218" cy="799700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8034200" y="2988140"/>
              <a:ext cx="79969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https://gazetakrakowska.pl/tarnow-kamienica-po-slynnym-wynalazcy-janie-szczepaniku-sypie-sie-w-oczach-a-moglaby-pelnic-role-muzeum-polskiego-edisona/ar/c15-15677726</a:t>
              </a:r>
            </a:p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pl.wikipedia.org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Jan_Szczepanik</a:t>
              </a:r>
              <a:r>
                <a:rPr lang="pl-PL" sz="800" dirty="0">
                  <a:solidFill>
                    <a:srgbClr val="005B7F"/>
                  </a:solidFill>
                </a:rPr>
                <a:t>#/media/Plik:Tarnow_kamienica_Chopina_11.jpg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3D2516-4280-30F0-3566-9E2D8D7388F4}"/>
              </a:ext>
            </a:extLst>
          </p:cNvPr>
          <p:cNvGrpSpPr/>
          <p:nvPr/>
        </p:nvGrpSpPr>
        <p:grpSpPr>
          <a:xfrm>
            <a:off x="1995017" y="4067795"/>
            <a:ext cx="4845269" cy="1690420"/>
            <a:chOff x="8012694" y="4771696"/>
            <a:chExt cx="4845269" cy="1690420"/>
          </a:xfrm>
        </p:grpSpPr>
        <p:sp>
          <p:nvSpPr>
            <p:cNvPr id="18" name="Pięciokąt 3">
              <a:extLst>
                <a:ext uri="{FF2B5EF4-FFF2-40B4-BE49-F238E27FC236}">
                  <a16:creationId xmlns:a16="http://schemas.microsoft.com/office/drawing/2014/main" id="{4B1E275C-B3E0-8DFD-4E6E-72CCB725A08B}"/>
                </a:ext>
              </a:extLst>
            </p:cNvPr>
            <p:cNvSpPr/>
            <p:nvPr/>
          </p:nvSpPr>
          <p:spPr>
            <a:xfrm rot="16200000">
              <a:off x="9506038" y="3278352"/>
              <a:ext cx="1690420" cy="4677107"/>
            </a:xfrm>
            <a:prstGeom prst="homePlate">
              <a:avLst>
                <a:gd name="adj" fmla="val 25554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18C03-D456-7599-96A9-8613FB1F0C8A}"/>
                </a:ext>
              </a:extLst>
            </p:cNvPr>
            <p:cNvSpPr txBox="1"/>
            <p:nvPr/>
          </p:nvSpPr>
          <p:spPr>
            <a:xfrm>
              <a:off x="8086267" y="5237887"/>
              <a:ext cx="477169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Tarnowska willa Świtezianka Zygmunta Dzikowskiego (teścia Jana Szczepanika), </a:t>
              </a:r>
              <a:b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w której mieszkała rodzina Jana w latach 1907-1914 (przy ul. Sowińskiego).</a:t>
              </a:r>
            </a:p>
          </p:txBody>
        </p:sp>
      </p:grpSp>
      <p:pic>
        <p:nvPicPr>
          <p:cNvPr id="26" name="Obraz 1">
            <a:extLst>
              <a:ext uri="{FF2B5EF4-FFF2-40B4-BE49-F238E27FC236}">
                <a16:creationId xmlns:a16="http://schemas.microsoft.com/office/drawing/2014/main" id="{E9B510CD-D70B-52B8-E1AF-44482031E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483" y="140676"/>
            <a:ext cx="5653873" cy="39577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BCC0B7-31E0-A435-A2F3-5432A50238F9}"/>
              </a:ext>
            </a:extLst>
          </p:cNvPr>
          <p:cNvGrpSpPr/>
          <p:nvPr/>
        </p:nvGrpSpPr>
        <p:grpSpPr>
          <a:xfrm>
            <a:off x="7562937" y="3706227"/>
            <a:ext cx="3919404" cy="1389520"/>
            <a:chOff x="7683066" y="4771697"/>
            <a:chExt cx="3919404" cy="1389520"/>
          </a:xfrm>
        </p:grpSpPr>
        <p:sp>
          <p:nvSpPr>
            <p:cNvPr id="12" name="Pięciokąt 3">
              <a:extLst>
                <a:ext uri="{FF2B5EF4-FFF2-40B4-BE49-F238E27FC236}">
                  <a16:creationId xmlns:a16="http://schemas.microsoft.com/office/drawing/2014/main" id="{9FB2E5E5-0F58-3F45-D271-5B07D0D09DA1}"/>
                </a:ext>
              </a:extLst>
            </p:cNvPr>
            <p:cNvSpPr/>
            <p:nvPr/>
          </p:nvSpPr>
          <p:spPr>
            <a:xfrm rot="16200000">
              <a:off x="8948008" y="3506755"/>
              <a:ext cx="1389519" cy="3919403"/>
            </a:xfrm>
            <a:prstGeom prst="homePlate">
              <a:avLst>
                <a:gd name="adj" fmla="val 25554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E90CDC-0B75-02A4-D590-16967E5B592D}"/>
                </a:ext>
              </a:extLst>
            </p:cNvPr>
            <p:cNvSpPr txBox="1"/>
            <p:nvPr/>
          </p:nvSpPr>
          <p:spPr>
            <a:xfrm>
              <a:off x="7798677" y="5237887"/>
              <a:ext cx="380379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Dom w Tarnowie przy ul. Chopina, gdzie rodzina Szczepanika mieszkała  od 1914 roku.</a:t>
              </a:r>
              <a:endParaRPr lang="x-none" dirty="0">
                <a:solidFill>
                  <a:srgbClr val="005B7F"/>
                </a:solidFill>
                <a:latin typeface="HK Grotesk" pitchFamily="2" charset="77"/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8B818EF1-D890-CEA0-7B90-6464E459C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70E353-2173-3FDE-199F-3BC6B33D1F26}"/>
              </a:ext>
            </a:extLst>
          </p:cNvPr>
          <p:cNvSpPr txBox="1"/>
          <p:nvPr/>
        </p:nvSpPr>
        <p:spPr>
          <a:xfrm>
            <a:off x="5006011" y="76681"/>
            <a:ext cx="431098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Domy rodzinne</a:t>
            </a:r>
            <a:endParaRPr lang="x-none" sz="4000" dirty="0">
              <a:solidFill>
                <a:srgbClr val="005B7F"/>
              </a:solidFill>
              <a:latin typeface="HK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01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FC3332-3AEC-64D4-1D8B-55361A957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4" r="14444"/>
          <a:stretch/>
        </p:blipFill>
        <p:spPr>
          <a:xfrm>
            <a:off x="7138550" y="0"/>
            <a:ext cx="484527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949503" y="3295215"/>
            <a:ext cx="428580" cy="6274249"/>
            <a:chOff x="11581037" y="-771833"/>
            <a:chExt cx="428580" cy="7997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1628675"/>
              <a:ext cx="428580" cy="5596494"/>
              <a:chOff x="11581037" y="1628675"/>
              <a:chExt cx="428580" cy="559649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1628675"/>
                <a:ext cx="320854" cy="55964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7903395" y="3118945"/>
              <a:ext cx="79969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://krosno24.pl/informacje/galicyjski-geniusz-ktory-swoja-mlodosc-spedzil-w-krosnie-i2107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134FE-3214-3886-9E03-D1FCEE2623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79" t="1404" r="676" b="837"/>
          <a:stretch/>
        </p:blipFill>
        <p:spPr>
          <a:xfrm>
            <a:off x="344055" y="669655"/>
            <a:ext cx="5003584" cy="43936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9FAA867-3E7B-CAF9-FAE0-65546778C8E0}"/>
              </a:ext>
            </a:extLst>
          </p:cNvPr>
          <p:cNvSpPr txBox="1"/>
          <p:nvPr/>
        </p:nvSpPr>
        <p:spPr>
          <a:xfrm>
            <a:off x="3990723" y="182429"/>
            <a:ext cx="303594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Tkactwo</a:t>
            </a:r>
            <a:endParaRPr lang="x-none" sz="4000" dirty="0">
              <a:solidFill>
                <a:srgbClr val="005B7F"/>
              </a:solidFill>
              <a:latin typeface="HK Grotesk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680F11-7197-2A54-88CF-4FC7681711BD}"/>
              </a:ext>
            </a:extLst>
          </p:cNvPr>
          <p:cNvGrpSpPr/>
          <p:nvPr/>
        </p:nvGrpSpPr>
        <p:grpSpPr>
          <a:xfrm>
            <a:off x="3040444" y="3956875"/>
            <a:ext cx="3986225" cy="901041"/>
            <a:chOff x="4583513" y="5100328"/>
            <a:chExt cx="3986225" cy="901041"/>
          </a:xfrm>
        </p:grpSpPr>
        <p:sp>
          <p:nvSpPr>
            <p:cNvPr id="30" name="Pięciokąt 43">
              <a:extLst>
                <a:ext uri="{FF2B5EF4-FFF2-40B4-BE49-F238E27FC236}">
                  <a16:creationId xmlns:a16="http://schemas.microsoft.com/office/drawing/2014/main" id="{52A8E35A-99AC-2945-3F81-DEFEBE9407CB}"/>
                </a:ext>
              </a:extLst>
            </p:cNvPr>
            <p:cNvSpPr/>
            <p:nvPr/>
          </p:nvSpPr>
          <p:spPr>
            <a:xfrm rot="10800000">
              <a:off x="4583513" y="5100328"/>
              <a:ext cx="3802177" cy="901041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rostokąt 42">
              <a:extLst>
                <a:ext uri="{FF2B5EF4-FFF2-40B4-BE49-F238E27FC236}">
                  <a16:creationId xmlns:a16="http://schemas.microsoft.com/office/drawing/2014/main" id="{12ADBB4A-A225-3C4E-B7A7-01D25EF5400C}"/>
                </a:ext>
              </a:extLst>
            </p:cNvPr>
            <p:cNvSpPr/>
            <p:nvPr/>
          </p:nvSpPr>
          <p:spPr>
            <a:xfrm>
              <a:off x="4857023" y="5249629"/>
              <a:ext cx="3712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Maszyna tkacka Jacquarda usprawniona przez Szczepanika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8ACCBB-CC1D-1138-266E-4A27B155A29D}"/>
              </a:ext>
            </a:extLst>
          </p:cNvPr>
          <p:cNvGrpSpPr/>
          <p:nvPr/>
        </p:nvGrpSpPr>
        <p:grpSpPr>
          <a:xfrm>
            <a:off x="4999575" y="5129812"/>
            <a:ext cx="3811524" cy="901041"/>
            <a:chOff x="4758214" y="5100328"/>
            <a:chExt cx="3811524" cy="901041"/>
          </a:xfrm>
        </p:grpSpPr>
        <p:sp>
          <p:nvSpPr>
            <p:cNvPr id="33" name="Pięciokąt 43">
              <a:extLst>
                <a:ext uri="{FF2B5EF4-FFF2-40B4-BE49-F238E27FC236}">
                  <a16:creationId xmlns:a16="http://schemas.microsoft.com/office/drawing/2014/main" id="{FB5214AF-E478-E989-4AB7-35D1CA25AB3A}"/>
                </a:ext>
              </a:extLst>
            </p:cNvPr>
            <p:cNvSpPr/>
            <p:nvPr/>
          </p:nvSpPr>
          <p:spPr>
            <a:xfrm>
              <a:off x="4758214" y="5100328"/>
              <a:ext cx="3627476" cy="901041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Prostokąt 42">
              <a:extLst>
                <a:ext uri="{FF2B5EF4-FFF2-40B4-BE49-F238E27FC236}">
                  <a16:creationId xmlns:a16="http://schemas.microsoft.com/office/drawing/2014/main" id="{9A1A8576-E902-D64E-EF23-105C2EB5F1E1}"/>
                </a:ext>
              </a:extLst>
            </p:cNvPr>
            <p:cNvSpPr/>
            <p:nvPr/>
          </p:nvSpPr>
          <p:spPr>
            <a:xfrm>
              <a:off x="4857023" y="5249629"/>
              <a:ext cx="3712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Szczepanik z kartami perforowanymi do maszyn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934A82FD-0426-FF3A-7E7F-A1309749B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2">
            <a:extLst>
              <a:ext uri="{FF2B5EF4-FFF2-40B4-BE49-F238E27FC236}">
                <a16:creationId xmlns:a16="http://schemas.microsoft.com/office/drawing/2014/main" id="{CD1603D3-F8B8-64E4-6B21-61E773449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395" y="140680"/>
            <a:ext cx="10156566" cy="57255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10717635" y="3976118"/>
            <a:ext cx="534390" cy="4787941"/>
            <a:chOff x="11581037" y="1122578"/>
            <a:chExt cx="534390" cy="61025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2948889"/>
              <a:ext cx="534390" cy="4276280"/>
              <a:chOff x="11581037" y="2948889"/>
              <a:chExt cx="534390" cy="427628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1" y="2948889"/>
                <a:ext cx="426666" cy="4276280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8850596" y="4066152"/>
              <a:ext cx="61025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tygodnik.tvp.pl</a:t>
              </a:r>
              <a:r>
                <a:rPr lang="pl-PL" sz="800" dirty="0">
                  <a:solidFill>
                    <a:srgbClr val="005B7F"/>
                  </a:solidFill>
                </a:rPr>
                <a:t>/40064861/</a:t>
              </a:r>
              <a:r>
                <a:rPr lang="pl-PL" sz="800" dirty="0" err="1">
                  <a:solidFill>
                    <a:srgbClr val="005B7F"/>
                  </a:solidFill>
                </a:rPr>
                <a:t>wynalazki-jana-szczepanika</a:t>
              </a:r>
              <a:endParaRPr lang="pl-PL" sz="800" dirty="0">
                <a:solidFill>
                  <a:srgbClr val="005B7F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0C05450-61AF-FA12-446B-CDA79CE26CC9}"/>
              </a:ext>
            </a:extLst>
          </p:cNvPr>
          <p:cNvSpPr txBox="1"/>
          <p:nvPr/>
        </p:nvSpPr>
        <p:spPr>
          <a:xfrm>
            <a:off x="3069877" y="5230125"/>
            <a:ext cx="802202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Szczepanik mógł zarobić najwięcej poprzez rewolucję w tkactwie, bo obniżył koszty 20-krotnie, a czas tkania gobelinów 1000 razy. </a:t>
            </a:r>
            <a:endParaRPr lang="x-none" dirty="0">
              <a:solidFill>
                <a:srgbClr val="005B7F"/>
              </a:solidFill>
              <a:latin typeface="HK Grotesk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B96F6-9318-6D0B-2762-9780706FB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8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2">
            <a:extLst>
              <a:ext uri="{FF2B5EF4-FFF2-40B4-BE49-F238E27FC236}">
                <a16:creationId xmlns:a16="http://schemas.microsoft.com/office/drawing/2014/main" id="{CD1603D3-F8B8-64E4-6B21-61E773449D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46166" y="140680"/>
            <a:ext cx="8945561" cy="57255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8257250" y="3252486"/>
            <a:ext cx="594703" cy="6274250"/>
            <a:chOff x="11581037" y="-771833"/>
            <a:chExt cx="594703" cy="799700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-771831"/>
              <a:ext cx="594703" cy="7997001"/>
              <a:chOff x="11581037" y="-771831"/>
              <a:chExt cx="594703" cy="799700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2" y="-771831"/>
                <a:ext cx="486978" cy="799700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7903394" y="3118946"/>
              <a:ext cx="79970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pl.wikipedia.org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Jan_Szczepanik</a:t>
              </a:r>
              <a:r>
                <a:rPr lang="pl-PL" sz="800" dirty="0">
                  <a:solidFill>
                    <a:srgbClr val="005B7F"/>
                  </a:solidFill>
                </a:rPr>
                <a:t>#/media/Plik:Jan_Szczepanik_laboratory,_Patroniarnia_Gal._Tow._Akc._dla_tkactwa_in_Vienna.jpg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0C05450-61AF-FA12-446B-CDA79CE26CC9}"/>
              </a:ext>
            </a:extLst>
          </p:cNvPr>
          <p:cNvSpPr txBox="1"/>
          <p:nvPr/>
        </p:nvSpPr>
        <p:spPr>
          <a:xfrm>
            <a:off x="3669705" y="5232794"/>
            <a:ext cx="802202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Pracownia Szczepanika w Wiedniu, gdzie od 1897 r. eksperymentował </a:t>
            </a:r>
            <a:br>
              <a:rPr lang="pl-PL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i wynajdywał ulepszenia.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05568E8-37CD-DA68-9FD2-78A17F104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0374DBE-2B8A-7B3E-266F-C65486DAF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  <p:pic>
        <p:nvPicPr>
          <p:cNvPr id="17" name="Obraz 3">
            <a:extLst>
              <a:ext uri="{FF2B5EF4-FFF2-40B4-BE49-F238E27FC236}">
                <a16:creationId xmlns:a16="http://schemas.microsoft.com/office/drawing/2014/main" id="{F0FA79B1-AB6B-E8B0-35EB-E4BDEB42E7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09"/>
          <a:stretch/>
        </p:blipFill>
        <p:spPr>
          <a:xfrm>
            <a:off x="310711" y="139124"/>
            <a:ext cx="11570578" cy="5463154"/>
          </a:xfrm>
          <a:prstGeom prst="rect">
            <a:avLst/>
          </a:prstGeom>
          <a:ln w="28575"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949503" y="3295215"/>
            <a:ext cx="428580" cy="6274249"/>
            <a:chOff x="11581037" y="-771833"/>
            <a:chExt cx="428580" cy="7997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1628675"/>
              <a:ext cx="428580" cy="5596494"/>
              <a:chOff x="11581037" y="1628675"/>
              <a:chExt cx="428580" cy="559649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1628675"/>
                <a:ext cx="320854" cy="55964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7903395" y="3118945"/>
              <a:ext cx="79969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://krosno24.pl/informacje/galicyjski-geniusz-ktory-swoja-mlodosc-spedzil-w-krosnie-i2107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A7FA5B-3C56-D329-1198-3BE571AC47FF}"/>
              </a:ext>
            </a:extLst>
          </p:cNvPr>
          <p:cNvSpPr txBox="1"/>
          <p:nvPr/>
        </p:nvSpPr>
        <p:spPr>
          <a:xfrm>
            <a:off x="4659513" y="5308845"/>
            <a:ext cx="722177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Tkanina kuloodporna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B649AC-93CA-2E44-4CD5-57AAB3052B5E}"/>
              </a:ext>
            </a:extLst>
          </p:cNvPr>
          <p:cNvSpPr txBox="1"/>
          <p:nvPr/>
        </p:nvSpPr>
        <p:spPr>
          <a:xfrm>
            <a:off x="2583139" y="4662514"/>
            <a:ext cx="929815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Kamizelka kuloodporna najbardziej rozsławiła Szczepanika na świecie. Współpracował z nim, a później konkurował z nim ks. Kazimierz </a:t>
            </a:r>
            <a:r>
              <a:rPr lang="pl-PL" b="1" dirty="0" err="1">
                <a:solidFill>
                  <a:srgbClr val="005B7F"/>
                </a:solidFill>
                <a:latin typeface="HK Grotesk" pitchFamily="2" charset="77"/>
              </a:rPr>
              <a:t>Żegleń</a:t>
            </a: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 – Polak z Chicago. </a:t>
            </a:r>
            <a:endParaRPr lang="pl-PL" sz="1800" b="1" dirty="0">
              <a:solidFill>
                <a:srgbClr val="005B7F"/>
              </a:solidFill>
              <a:latin typeface="HK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546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B8D227-BB06-B40A-9423-C45CE7FD3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82" y="85195"/>
            <a:ext cx="8114817" cy="4739053"/>
          </a:xfrm>
          <a:prstGeom prst="rect">
            <a:avLst/>
          </a:prstGeom>
        </p:spPr>
      </p:pic>
      <p:pic>
        <p:nvPicPr>
          <p:cNvPr id="27" name="Obraz 2">
            <a:extLst>
              <a:ext uri="{FF2B5EF4-FFF2-40B4-BE49-F238E27FC236}">
                <a16:creationId xmlns:a16="http://schemas.microsoft.com/office/drawing/2014/main" id="{B52FFCF1-C354-099F-02DB-D65BB4E97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646" y="85195"/>
            <a:ext cx="3055104" cy="4125253"/>
          </a:xfrm>
          <a:prstGeom prst="rect">
            <a:avLst/>
          </a:prstGeom>
          <a:ln w="38100"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7793327" y="2438746"/>
            <a:ext cx="641922" cy="7735196"/>
            <a:chOff x="11581037" y="-1021552"/>
            <a:chExt cx="641922" cy="985908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-1021552"/>
              <a:ext cx="641922" cy="9859088"/>
              <a:chOff x="11581037" y="-1021552"/>
              <a:chExt cx="641922" cy="985908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729740" y="-1021552"/>
                <a:ext cx="493219" cy="9859088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7842471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7158766" y="3863573"/>
              <a:ext cx="96093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https://gazetakrakowska.pl/tarnow-kamienica-po-slynnym-wynalazcy-janie-szczepaniku-sypie-sie-w-oczach-a-moglaby-pelnic-role-muzeum-polskiego-edisona/ar/c15-15677726</a:t>
              </a:r>
            </a:p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pl.wikipedia.org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Jan_Szczepanik</a:t>
              </a:r>
              <a:r>
                <a:rPr lang="pl-PL" sz="800" dirty="0">
                  <a:solidFill>
                    <a:srgbClr val="005B7F"/>
                  </a:solidFill>
                </a:rPr>
                <a:t>#/media/Plik:Tarnow_kamienica_Chopina_11.jpg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3D2516-4280-30F0-3566-9E2D8D7388F4}"/>
              </a:ext>
            </a:extLst>
          </p:cNvPr>
          <p:cNvGrpSpPr/>
          <p:nvPr/>
        </p:nvGrpSpPr>
        <p:grpSpPr>
          <a:xfrm>
            <a:off x="2431262" y="4040643"/>
            <a:ext cx="4845269" cy="1690420"/>
            <a:chOff x="8012694" y="4771696"/>
            <a:chExt cx="4845269" cy="1690420"/>
          </a:xfrm>
        </p:grpSpPr>
        <p:sp>
          <p:nvSpPr>
            <p:cNvPr id="18" name="Pięciokąt 3">
              <a:extLst>
                <a:ext uri="{FF2B5EF4-FFF2-40B4-BE49-F238E27FC236}">
                  <a16:creationId xmlns:a16="http://schemas.microsoft.com/office/drawing/2014/main" id="{4B1E275C-B3E0-8DFD-4E6E-72CCB725A08B}"/>
                </a:ext>
              </a:extLst>
            </p:cNvPr>
            <p:cNvSpPr/>
            <p:nvPr/>
          </p:nvSpPr>
          <p:spPr>
            <a:xfrm rot="16200000">
              <a:off x="9506038" y="3278352"/>
              <a:ext cx="1690420" cy="4677107"/>
            </a:xfrm>
            <a:prstGeom prst="homePlate">
              <a:avLst>
                <a:gd name="adj" fmla="val 25554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18C03-D456-7599-96A9-8613FB1F0C8A}"/>
                </a:ext>
              </a:extLst>
            </p:cNvPr>
            <p:cNvSpPr txBox="1"/>
            <p:nvPr/>
          </p:nvSpPr>
          <p:spPr>
            <a:xfrm>
              <a:off x="8086267" y="5237887"/>
              <a:ext cx="477169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Krakowski pokaz skuteczności kamizelki kuloodpornej. Szczepanik strzela do swego służącego Jana, a kula nie robi mu żadnej krzywdy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BCC0B7-31E0-A435-A2F3-5432A50238F9}"/>
              </a:ext>
            </a:extLst>
          </p:cNvPr>
          <p:cNvGrpSpPr/>
          <p:nvPr/>
        </p:nvGrpSpPr>
        <p:grpSpPr>
          <a:xfrm>
            <a:off x="7919889" y="3949322"/>
            <a:ext cx="4009804" cy="2117052"/>
            <a:chOff x="7798677" y="4596943"/>
            <a:chExt cx="4009804" cy="2117052"/>
          </a:xfrm>
        </p:grpSpPr>
        <p:sp>
          <p:nvSpPr>
            <p:cNvPr id="12" name="Pięciokąt 3">
              <a:extLst>
                <a:ext uri="{FF2B5EF4-FFF2-40B4-BE49-F238E27FC236}">
                  <a16:creationId xmlns:a16="http://schemas.microsoft.com/office/drawing/2014/main" id="{9FB2E5E5-0F58-3F45-D271-5B07D0D09DA1}"/>
                </a:ext>
              </a:extLst>
            </p:cNvPr>
            <p:cNvSpPr/>
            <p:nvPr/>
          </p:nvSpPr>
          <p:spPr>
            <a:xfrm rot="16200000">
              <a:off x="8745053" y="3650567"/>
              <a:ext cx="2117052" cy="4009804"/>
            </a:xfrm>
            <a:prstGeom prst="homePlate">
              <a:avLst>
                <a:gd name="adj" fmla="val 25554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E90CDC-0B75-02A4-D590-16967E5B592D}"/>
                </a:ext>
              </a:extLst>
            </p:cNvPr>
            <p:cNvSpPr txBox="1"/>
            <p:nvPr/>
          </p:nvSpPr>
          <p:spPr>
            <a:xfrm>
              <a:off x="7798677" y="5237887"/>
              <a:ext cx="400980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b="1" dirty="0">
                  <a:solidFill>
                    <a:srgbClr val="005B7F"/>
                  </a:solidFill>
                  <a:latin typeface="HK Grotesk" pitchFamily="2" charset="77"/>
                </a:rPr>
                <a:t>Alfons XIII nagrodził Szczepanika Orderem Izabeli Kastylijskiej. </a:t>
              </a:r>
            </a:p>
            <a:p>
              <a:r>
                <a:rPr lang="pl-PL" sz="1600" b="1" dirty="0">
                  <a:solidFill>
                    <a:srgbClr val="005B7F"/>
                  </a:solidFill>
                  <a:latin typeface="HK Grotesk" pitchFamily="2" charset="77"/>
                </a:rPr>
                <a:t>Podczas zamachu w 1906 r. uratowała mu życie tkanina autorstwa „polskiego Edisona”, którą wyścielona była kareta.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6276B46B-8D37-BE7C-74B1-E27CF6B12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2">
            <a:extLst>
              <a:ext uri="{FF2B5EF4-FFF2-40B4-BE49-F238E27FC236}">
                <a16:creationId xmlns:a16="http://schemas.microsoft.com/office/drawing/2014/main" id="{6B3101A2-A17E-5E7A-99D9-F5526CF0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12455" y="380681"/>
            <a:ext cx="7231342" cy="53915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006013" y="4455435"/>
            <a:ext cx="507836" cy="3567731"/>
            <a:chOff x="11581037" y="2677829"/>
            <a:chExt cx="507836" cy="45473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2761828"/>
              <a:ext cx="507836" cy="4463342"/>
              <a:chOff x="11581037" y="2761828"/>
              <a:chExt cx="507836" cy="446334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2761828"/>
                <a:ext cx="400110" cy="4463342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382397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628224" y="4843777"/>
              <a:ext cx="45473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http://</a:t>
              </a:r>
              <a:r>
                <a:rPr lang="pl-PL" sz="800" dirty="0" err="1">
                  <a:solidFill>
                    <a:srgbClr val="005B7F"/>
                  </a:solidFill>
                </a:rPr>
                <a:t>www.jpilsudski.org</a:t>
              </a:r>
              <a:r>
                <a:rPr lang="pl-PL" sz="800" dirty="0">
                  <a:solidFill>
                    <a:srgbClr val="005B7F"/>
                  </a:solidFill>
                </a:rPr>
                <a:t>/component/k2/</a:t>
              </a:r>
              <a:r>
                <a:rPr lang="pl-PL" sz="800" dirty="0" err="1">
                  <a:solidFill>
                    <a:srgbClr val="005B7F"/>
                  </a:solidFill>
                </a:rPr>
                <a:t>item</a:t>
              </a:r>
              <a:r>
                <a:rPr lang="pl-PL" sz="800" dirty="0">
                  <a:solidFill>
                    <a:srgbClr val="005B7F"/>
                  </a:solidFill>
                </a:rPr>
                <a:t>/1708-wynalazki-jana-szczepanika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94AA71-1CC6-AD07-6D00-31056DEA1153}"/>
              </a:ext>
            </a:extLst>
          </p:cNvPr>
          <p:cNvSpPr txBox="1"/>
          <p:nvPr/>
        </p:nvSpPr>
        <p:spPr>
          <a:xfrm>
            <a:off x="300802" y="316758"/>
            <a:ext cx="333257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 err="1">
                <a:solidFill>
                  <a:srgbClr val="005B7F"/>
                </a:solidFill>
                <a:latin typeface="HK Grotesk" pitchFamily="2" charset="77"/>
              </a:rPr>
              <a:t>Fotosculptor</a:t>
            </a:r>
            <a:endParaRPr lang="pl-PL" sz="4000" b="1" dirty="0">
              <a:solidFill>
                <a:srgbClr val="005B7F"/>
              </a:solidFill>
              <a:latin typeface="HK Grotesk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9D6A49-0599-7AED-81A9-7E4391709AD2}"/>
              </a:ext>
            </a:extLst>
          </p:cNvPr>
          <p:cNvGrpSpPr/>
          <p:nvPr/>
        </p:nvGrpSpPr>
        <p:grpSpPr>
          <a:xfrm>
            <a:off x="300802" y="1378587"/>
            <a:ext cx="5086744" cy="1631217"/>
            <a:chOff x="700142" y="2356367"/>
            <a:chExt cx="5086744" cy="1631217"/>
          </a:xfrm>
        </p:grpSpPr>
        <p:sp>
          <p:nvSpPr>
            <p:cNvPr id="30" name="Pięciokąt 43">
              <a:extLst>
                <a:ext uri="{FF2B5EF4-FFF2-40B4-BE49-F238E27FC236}">
                  <a16:creationId xmlns:a16="http://schemas.microsoft.com/office/drawing/2014/main" id="{C6D79348-7B4D-9ECC-6045-65D54EE26664}"/>
                </a:ext>
              </a:extLst>
            </p:cNvPr>
            <p:cNvSpPr/>
            <p:nvPr/>
          </p:nvSpPr>
          <p:spPr>
            <a:xfrm>
              <a:off x="700142" y="2356367"/>
              <a:ext cx="5086744" cy="1631216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451AC7-8180-F763-5090-0C249D5F9D45}"/>
                </a:ext>
              </a:extLst>
            </p:cNvPr>
            <p:cNvSpPr txBox="1"/>
            <p:nvPr/>
          </p:nvSpPr>
          <p:spPr>
            <a:xfrm>
              <a:off x="772517" y="2356368"/>
              <a:ext cx="448265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Przyrząd do kopiowania rzeźb </a:t>
              </a:r>
              <a:b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z roku 1899. System zwierciadeł umożliwiającego nakładanie na siebie warstw modelu i materiału, </a:t>
              </a:r>
              <a:b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w którym wykonana będzie rzeźba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C48AD71-35CE-8BA7-AE36-11CF12F42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8342725" y="3102176"/>
            <a:ext cx="507836" cy="6274248"/>
            <a:chOff x="11581037" y="-771832"/>
            <a:chExt cx="507836" cy="79970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-771832"/>
              <a:ext cx="507836" cy="7997001"/>
              <a:chOff x="11581037" y="-771832"/>
              <a:chExt cx="507836" cy="799700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-771832"/>
                <a:ext cx="400110" cy="799700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7903395" y="3118945"/>
              <a:ext cx="79969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pl.wikipedia.org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Film_niemy</a:t>
              </a:r>
              <a:r>
                <a:rPr lang="pl-PL" sz="800" dirty="0">
                  <a:solidFill>
                    <a:srgbClr val="005B7F"/>
                  </a:solidFill>
                </a:rPr>
                <a:t>#/media/Plik:M%C3%A9li%C3%A8s,_viaggio_nella_luna_(1902)_07.jpg</a:t>
              </a:r>
            </a:p>
          </p:txBody>
        </p:sp>
      </p:grpSp>
      <p:pic>
        <p:nvPicPr>
          <p:cNvPr id="25" name="Obraz 3">
            <a:extLst>
              <a:ext uri="{FF2B5EF4-FFF2-40B4-BE49-F238E27FC236}">
                <a16:creationId xmlns:a16="http://schemas.microsoft.com/office/drawing/2014/main" id="{E96CA46E-97FF-5456-D2C1-E046CAEBA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203" y="1434923"/>
            <a:ext cx="5589564" cy="41921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794AA71-1CC6-AD07-6D00-31056DEA1153}"/>
              </a:ext>
            </a:extLst>
          </p:cNvPr>
          <p:cNvSpPr txBox="1"/>
          <p:nvPr/>
        </p:nvSpPr>
        <p:spPr>
          <a:xfrm>
            <a:off x="458233" y="118729"/>
            <a:ext cx="1127553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Krótka historia kina, </a:t>
            </a:r>
            <a:b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w którą wpisał się mocno Jan Szczepanik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5746E0-F447-2017-C1D9-6F8D24A4CBCC}"/>
              </a:ext>
            </a:extLst>
          </p:cNvPr>
          <p:cNvSpPr txBox="1"/>
          <p:nvPr/>
        </p:nvSpPr>
        <p:spPr>
          <a:xfrm>
            <a:off x="554530" y="1611277"/>
            <a:ext cx="549337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/>
              <a:buChar char="←"/>
            </a:pP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1891 r. </a:t>
            </a: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– Thomas Alva Edison opatentował urządzenie do projekcji ruchomego obrazu (kinetoskop)</a:t>
            </a:r>
          </a:p>
          <a:p>
            <a:pPr marL="285750" indent="-285750">
              <a:buFont typeface="Calibri"/>
              <a:buChar char="←"/>
            </a:pP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1895 r. </a:t>
            </a: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– bracia August i Louis </a:t>
            </a:r>
            <a:r>
              <a:rPr lang="pl-PL" sz="1800" b="1" dirty="0" err="1">
                <a:solidFill>
                  <a:srgbClr val="005B7F"/>
                </a:solidFill>
                <a:latin typeface="HK Grotesk" pitchFamily="2" charset="77"/>
              </a:rPr>
              <a:t>Lumière</a:t>
            </a: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 wynaleźli kinematograf z filmem na ekranie </a:t>
            </a:r>
            <a:b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i dokonali pierwszej prezentacji filmów: </a:t>
            </a:r>
            <a:r>
              <a:rPr lang="pl-PL" sz="1800" b="1" i="1" dirty="0">
                <a:solidFill>
                  <a:srgbClr val="005B7F"/>
                </a:solidFill>
                <a:latin typeface="HK Grotesk" pitchFamily="2" charset="77"/>
              </a:rPr>
              <a:t>Wyjście robotników z fabryki  i Wjazd pociągu na stację w La </a:t>
            </a:r>
            <a:r>
              <a:rPr lang="pl-PL" sz="1800" b="1" i="1" dirty="0" err="1">
                <a:solidFill>
                  <a:srgbClr val="005B7F"/>
                </a:solidFill>
                <a:latin typeface="HK Grotesk" pitchFamily="2" charset="77"/>
              </a:rPr>
              <a:t>Ciotat</a:t>
            </a:r>
            <a:endParaRPr lang="pl-PL" sz="1800" b="1" i="1" dirty="0">
              <a:solidFill>
                <a:srgbClr val="005B7F"/>
              </a:solidFill>
              <a:latin typeface="HK Grotesk" pitchFamily="2" charset="77"/>
            </a:endParaRPr>
          </a:p>
          <a:p>
            <a:pPr marL="285750" indent="-285750">
              <a:buFont typeface="Calibri"/>
              <a:buChar char="←"/>
            </a:pP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1902 r</a:t>
            </a: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. –  Georges </a:t>
            </a:r>
            <a:r>
              <a:rPr lang="pl-PL" sz="1800" b="1" dirty="0" err="1">
                <a:solidFill>
                  <a:srgbClr val="005B7F"/>
                </a:solidFill>
                <a:latin typeface="HK Grotesk" pitchFamily="2" charset="77"/>
              </a:rPr>
              <a:t>Méliès</a:t>
            </a: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 stworzył pierwszy film fabularny </a:t>
            </a:r>
            <a:r>
              <a:rPr lang="pl-PL" sz="1800" b="1" i="1" dirty="0">
                <a:solidFill>
                  <a:srgbClr val="005B7F"/>
                </a:solidFill>
                <a:latin typeface="HK Grotesk" pitchFamily="2" charset="77"/>
              </a:rPr>
              <a:t>Podróż na księżyc  </a:t>
            </a:r>
          </a:p>
          <a:p>
            <a:pPr marL="285750" indent="-285750">
              <a:buFont typeface="Calibri"/>
              <a:buChar char="←"/>
            </a:pP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1927 r. </a:t>
            </a: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– rozpoczęła się epoka filmu dźwiękowego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9D6A49-0599-7AED-81A9-7E4391709AD2}"/>
              </a:ext>
            </a:extLst>
          </p:cNvPr>
          <p:cNvGrpSpPr/>
          <p:nvPr/>
        </p:nvGrpSpPr>
        <p:grpSpPr>
          <a:xfrm>
            <a:off x="3351800" y="5242567"/>
            <a:ext cx="4555030" cy="400111"/>
            <a:chOff x="700143" y="2356367"/>
            <a:chExt cx="4555030" cy="400111"/>
          </a:xfrm>
        </p:grpSpPr>
        <p:sp>
          <p:nvSpPr>
            <p:cNvPr id="30" name="Pięciokąt 43">
              <a:extLst>
                <a:ext uri="{FF2B5EF4-FFF2-40B4-BE49-F238E27FC236}">
                  <a16:creationId xmlns:a16="http://schemas.microsoft.com/office/drawing/2014/main" id="{C6D79348-7B4D-9ECC-6045-65D54EE26664}"/>
                </a:ext>
              </a:extLst>
            </p:cNvPr>
            <p:cNvSpPr/>
            <p:nvPr/>
          </p:nvSpPr>
          <p:spPr>
            <a:xfrm>
              <a:off x="700143" y="2356367"/>
              <a:ext cx="4555030" cy="400111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451AC7-8180-F763-5090-0C249D5F9D45}"/>
                </a:ext>
              </a:extLst>
            </p:cNvPr>
            <p:cNvSpPr txBox="1"/>
            <p:nvPr/>
          </p:nvSpPr>
          <p:spPr>
            <a:xfrm>
              <a:off x="772517" y="2356368"/>
              <a:ext cx="448265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Kadr z filmu </a:t>
              </a:r>
              <a:r>
                <a:rPr lang="pl-PL" sz="2000" b="1" i="1" dirty="0">
                  <a:solidFill>
                    <a:srgbClr val="005B7F"/>
                  </a:solidFill>
                  <a:latin typeface="HK Grotesk" pitchFamily="2" charset="77"/>
                </a:rPr>
                <a:t>Podróż na księżyc</a:t>
              </a: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32EC067B-4B4E-0382-F61D-55C57C72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58712">
            <a:off x="-809211" y="4732282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2">
            <a:extLst>
              <a:ext uri="{FF2B5EF4-FFF2-40B4-BE49-F238E27FC236}">
                <a16:creationId xmlns:a16="http://schemas.microsoft.com/office/drawing/2014/main" id="{6B3101A2-A17E-5E7A-99D9-F5526CF0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688" y="380681"/>
            <a:ext cx="9561343" cy="53915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749000" y="4712370"/>
            <a:ext cx="507836" cy="3053860"/>
            <a:chOff x="11581037" y="3332795"/>
            <a:chExt cx="507836" cy="389237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3560531"/>
              <a:ext cx="507836" cy="3664638"/>
              <a:chOff x="11581037" y="3560531"/>
              <a:chExt cx="507836" cy="366463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3560531"/>
                <a:ext cx="400110" cy="3664638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382397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955708" y="5171259"/>
              <a:ext cx="38923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http://</a:t>
              </a:r>
              <a:r>
                <a:rPr lang="pl-PL" sz="800" dirty="0" err="1">
                  <a:solidFill>
                    <a:srgbClr val="005B7F"/>
                  </a:solidFill>
                </a:rPr>
                <a:t>apw.ee.pw.edu.pl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tresc</a:t>
              </a:r>
              <a:r>
                <a:rPr lang="pl-PL" sz="800" dirty="0">
                  <a:solidFill>
                    <a:srgbClr val="005B7F"/>
                  </a:solidFill>
                </a:rPr>
                <a:t>/sylw/szczep/</a:t>
              </a:r>
              <a:r>
                <a:rPr lang="pl-PL" sz="800" dirty="0" err="1">
                  <a:solidFill>
                    <a:srgbClr val="005B7F"/>
                  </a:solidFill>
                </a:rPr>
                <a:t>szczepanik.htm</a:t>
              </a:r>
              <a:r>
                <a:rPr lang="pl-PL" sz="800" dirty="0">
                  <a:solidFill>
                    <a:srgbClr val="005B7F"/>
                  </a:solidFill>
                </a:rPr>
                <a:t>     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94AA71-1CC6-AD07-6D00-31056DEA1153}"/>
              </a:ext>
            </a:extLst>
          </p:cNvPr>
          <p:cNvSpPr txBox="1"/>
          <p:nvPr/>
        </p:nvSpPr>
        <p:spPr>
          <a:xfrm>
            <a:off x="4888783" y="167546"/>
            <a:ext cx="311015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 err="1">
                <a:solidFill>
                  <a:srgbClr val="005B7F"/>
                </a:solidFill>
                <a:latin typeface="HK Grotesk" pitchFamily="2" charset="77"/>
              </a:rPr>
              <a:t>Teletroskop</a:t>
            </a:r>
            <a:endParaRPr lang="pl-PL" sz="4000" b="1" dirty="0">
              <a:solidFill>
                <a:srgbClr val="005B7F"/>
              </a:solidFill>
              <a:latin typeface="HK Grotesk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9D6A49-0599-7AED-81A9-7E4391709AD2}"/>
              </a:ext>
            </a:extLst>
          </p:cNvPr>
          <p:cNvGrpSpPr/>
          <p:nvPr/>
        </p:nvGrpSpPr>
        <p:grpSpPr>
          <a:xfrm>
            <a:off x="333753" y="2975841"/>
            <a:ext cx="4555030" cy="1631217"/>
            <a:chOff x="700142" y="2356367"/>
            <a:chExt cx="4555030" cy="1631217"/>
          </a:xfrm>
        </p:grpSpPr>
        <p:sp>
          <p:nvSpPr>
            <p:cNvPr id="30" name="Pięciokąt 43">
              <a:extLst>
                <a:ext uri="{FF2B5EF4-FFF2-40B4-BE49-F238E27FC236}">
                  <a16:creationId xmlns:a16="http://schemas.microsoft.com/office/drawing/2014/main" id="{C6D79348-7B4D-9ECC-6045-65D54EE26664}"/>
                </a:ext>
              </a:extLst>
            </p:cNvPr>
            <p:cNvSpPr/>
            <p:nvPr/>
          </p:nvSpPr>
          <p:spPr>
            <a:xfrm>
              <a:off x="700142" y="2356367"/>
              <a:ext cx="3859875" cy="1631216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451AC7-8180-F763-5090-0C249D5F9D45}"/>
                </a:ext>
              </a:extLst>
            </p:cNvPr>
            <p:cNvSpPr txBox="1"/>
            <p:nvPr/>
          </p:nvSpPr>
          <p:spPr>
            <a:xfrm>
              <a:off x="772517" y="2356368"/>
              <a:ext cx="448265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Schemat </a:t>
              </a:r>
              <a:r>
                <a:rPr lang="pl-PL" sz="2000" b="1" dirty="0" err="1">
                  <a:solidFill>
                    <a:srgbClr val="005B7F"/>
                  </a:solidFill>
                  <a:latin typeface="HK Grotesk" pitchFamily="2" charset="77"/>
                </a:rPr>
                <a:t>teletroskopu</a:t>
              </a:r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 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służącego do przesyłania 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obrazów na odległość 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– to tak naprawdę istota 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telewizji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C48AD71-35CE-8BA7-AE36-11CF12F42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2">
            <a:extLst>
              <a:ext uri="{FF2B5EF4-FFF2-40B4-BE49-F238E27FC236}">
                <a16:creationId xmlns:a16="http://schemas.microsoft.com/office/drawing/2014/main" id="{BBFB2253-A65E-2AAC-3A7F-ABBA1C393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335" y="941734"/>
            <a:ext cx="7761204" cy="5404547"/>
          </a:xfrm>
          <a:prstGeom prst="rect">
            <a:avLst/>
          </a:prstGeom>
          <a:ln w="38100"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749001" y="4712371"/>
            <a:ext cx="507836" cy="3053860"/>
            <a:chOff x="11581037" y="3332795"/>
            <a:chExt cx="507836" cy="389237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3560531"/>
              <a:ext cx="507836" cy="3664638"/>
              <a:chOff x="11581037" y="3560531"/>
              <a:chExt cx="507836" cy="366463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3560531"/>
                <a:ext cx="400110" cy="3664638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341391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955708" y="5171259"/>
              <a:ext cx="38923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zpe.gov.pl</a:t>
              </a:r>
              <a:r>
                <a:rPr lang="pl-PL" sz="800" dirty="0">
                  <a:solidFill>
                    <a:srgbClr val="005B7F"/>
                  </a:solidFill>
                </a:rPr>
                <a:t>/a/</a:t>
              </a:r>
              <a:r>
                <a:rPr lang="pl-PL" sz="800" dirty="0" err="1">
                  <a:solidFill>
                    <a:srgbClr val="005B7F"/>
                  </a:solidFill>
                </a:rPr>
                <a:t>zwiazki</a:t>
              </a:r>
              <a:r>
                <a:rPr lang="pl-PL" sz="800" dirty="0">
                  <a:solidFill>
                    <a:srgbClr val="005B7F"/>
                  </a:solidFill>
                </a:rPr>
                <a:t>-muzyki-z-filmem/Dn4S1Y6Lr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94AA71-1CC6-AD07-6D00-31056DEA1153}"/>
              </a:ext>
            </a:extLst>
          </p:cNvPr>
          <p:cNvSpPr txBox="1"/>
          <p:nvPr/>
        </p:nvSpPr>
        <p:spPr>
          <a:xfrm>
            <a:off x="412318" y="331234"/>
            <a:ext cx="389607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Dźwięk do filmu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9D6A49-0599-7AED-81A9-7E4391709AD2}"/>
              </a:ext>
            </a:extLst>
          </p:cNvPr>
          <p:cNvGrpSpPr/>
          <p:nvPr/>
        </p:nvGrpSpPr>
        <p:grpSpPr>
          <a:xfrm>
            <a:off x="480897" y="2259210"/>
            <a:ext cx="4633529" cy="2342393"/>
            <a:chOff x="700141" y="2356366"/>
            <a:chExt cx="4633529" cy="2342393"/>
          </a:xfrm>
        </p:grpSpPr>
        <p:sp>
          <p:nvSpPr>
            <p:cNvPr id="30" name="Pięciokąt 43">
              <a:extLst>
                <a:ext uri="{FF2B5EF4-FFF2-40B4-BE49-F238E27FC236}">
                  <a16:creationId xmlns:a16="http://schemas.microsoft.com/office/drawing/2014/main" id="{C6D79348-7B4D-9ECC-6045-65D54EE26664}"/>
                </a:ext>
              </a:extLst>
            </p:cNvPr>
            <p:cNvSpPr/>
            <p:nvPr/>
          </p:nvSpPr>
          <p:spPr>
            <a:xfrm>
              <a:off x="700141" y="2356366"/>
              <a:ext cx="4633529" cy="2342393"/>
            </a:xfrm>
            <a:prstGeom prst="homePlate">
              <a:avLst>
                <a:gd name="adj" fmla="val 316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451AC7-8180-F763-5090-0C249D5F9D45}"/>
                </a:ext>
              </a:extLst>
            </p:cNvPr>
            <p:cNvSpPr txBox="1"/>
            <p:nvPr/>
          </p:nvSpPr>
          <p:spPr>
            <a:xfrm>
              <a:off x="772518" y="2356368"/>
              <a:ext cx="3924134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Za czasów Szczepanika kino było nieme. Widzom przygrywał na pianinie tzw. taper. 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Szczepanik zapisał dźwięk na tej samej taśmie filmowej co obraz. 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Ścieżka dźwiękowa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zrewolucjonizowała film.</a:t>
              </a: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14E6B0FD-723C-5AB3-3D27-B2E133F8E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4">
            <a:extLst>
              <a:ext uri="{FF2B5EF4-FFF2-40B4-BE49-F238E27FC236}">
                <a16:creationId xmlns:a16="http://schemas.microsoft.com/office/drawing/2014/main" id="{77D87F6D-43B0-5716-AC32-CB6898F3CA59}"/>
              </a:ext>
            </a:extLst>
          </p:cNvPr>
          <p:cNvSpPr/>
          <p:nvPr/>
        </p:nvSpPr>
        <p:spPr>
          <a:xfrm rot="17384072">
            <a:off x="7720786" y="388452"/>
            <a:ext cx="2963917" cy="4078963"/>
          </a:xfrm>
          <a:prstGeom prst="triangle">
            <a:avLst/>
          </a:prstGeom>
          <a:solidFill>
            <a:srgbClr val="EEA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772517" y="2382374"/>
            <a:ext cx="6213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Od dzieciństwa nie było mu łatwo. Matka oddała go na wychowanie do krewnych. Był ubogi, wszystko zdobywał własną pracą. Dbał o swoją rodzinę. </a:t>
            </a:r>
            <a:b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Był pracowity i honorowy. Zadziwił wszystkich swoją wszechstronnością.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Miał ponad 50 patentów na swoje wynalazki.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772517" y="4675229"/>
            <a:ext cx="5989269" cy="240587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7336157" y="532082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  <a:t>JAN SZCZEPANIK </a:t>
            </a:r>
          </a:p>
          <a:p>
            <a:r>
              <a:rPr lang="en-GB" sz="2800" baseline="30000" dirty="0">
                <a:solidFill>
                  <a:srgbClr val="E21C2D"/>
                </a:solidFill>
                <a:latin typeface="HK Grotesk" pitchFamily="50" charset="-18"/>
              </a:rPr>
              <a:t>1872-1926</a:t>
            </a:r>
          </a:p>
        </p:txBody>
      </p:sp>
      <p:grpSp>
        <p:nvGrpSpPr>
          <p:cNvPr id="3" name="Graphic 6">
            <a:extLst>
              <a:ext uri="{FF2B5EF4-FFF2-40B4-BE49-F238E27FC236}">
                <a16:creationId xmlns:a16="http://schemas.microsoft.com/office/drawing/2014/main" id="{FAAB5BC8-8E2E-EA5E-CD3D-4B1E0E5A613C}"/>
              </a:ext>
            </a:extLst>
          </p:cNvPr>
          <p:cNvGrpSpPr/>
          <p:nvPr/>
        </p:nvGrpSpPr>
        <p:grpSpPr>
          <a:xfrm>
            <a:off x="8396641" y="797560"/>
            <a:ext cx="2603295" cy="3547893"/>
            <a:chOff x="8396641" y="797560"/>
            <a:chExt cx="2603295" cy="354789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475736C-8336-2491-96C2-900D10EB692A}"/>
                </a:ext>
              </a:extLst>
            </p:cNvPr>
            <p:cNvSpPr/>
            <p:nvPr/>
          </p:nvSpPr>
          <p:spPr>
            <a:xfrm>
              <a:off x="8396641" y="797560"/>
              <a:ext cx="2603295" cy="3547893"/>
            </a:xfrm>
            <a:custGeom>
              <a:avLst/>
              <a:gdLst>
                <a:gd name="connsiteX0" fmla="*/ 901939 w 2603295"/>
                <a:gd name="connsiteY0" fmla="*/ 84274 h 3547893"/>
                <a:gd name="connsiteX1" fmla="*/ 1255795 w 2603295"/>
                <a:gd name="connsiteY1" fmla="*/ 4416 h 3547893"/>
                <a:gd name="connsiteX2" fmla="*/ 1534273 w 2603295"/>
                <a:gd name="connsiteY2" fmla="*/ 143116 h 3547893"/>
                <a:gd name="connsiteX3" fmla="*/ 1695497 w 2603295"/>
                <a:gd name="connsiteY3" fmla="*/ 172537 h 3547893"/>
                <a:gd name="connsiteX4" fmla="*/ 1775062 w 2603295"/>
                <a:gd name="connsiteY4" fmla="*/ 546606 h 3547893"/>
                <a:gd name="connsiteX5" fmla="*/ 1800188 w 2603295"/>
                <a:gd name="connsiteY5" fmla="*/ 721032 h 3547893"/>
                <a:gd name="connsiteX6" fmla="*/ 1743655 w 2603295"/>
                <a:gd name="connsiteY6" fmla="*/ 815600 h 3547893"/>
                <a:gd name="connsiteX7" fmla="*/ 1743655 w 2603295"/>
                <a:gd name="connsiteY7" fmla="*/ 1017345 h 3547893"/>
                <a:gd name="connsiteX8" fmla="*/ 1618026 w 2603295"/>
                <a:gd name="connsiteY8" fmla="*/ 1153943 h 3547893"/>
                <a:gd name="connsiteX9" fmla="*/ 1613838 w 2603295"/>
                <a:gd name="connsiteY9" fmla="*/ 1395617 h 3547893"/>
                <a:gd name="connsiteX10" fmla="*/ 1842065 w 2603295"/>
                <a:gd name="connsiteY10" fmla="*/ 1736062 h 3547893"/>
                <a:gd name="connsiteX11" fmla="*/ 2434616 w 2603295"/>
                <a:gd name="connsiteY11" fmla="*/ 2139552 h 3547893"/>
                <a:gd name="connsiteX12" fmla="*/ 2279674 w 2603295"/>
                <a:gd name="connsiteY12" fmla="*/ 3314297 h 3547893"/>
                <a:gd name="connsiteX13" fmla="*/ 1595 w 2603295"/>
                <a:gd name="connsiteY13" fmla="*/ 2971750 h 3547893"/>
                <a:gd name="connsiteX14" fmla="*/ 451767 w 2603295"/>
                <a:gd name="connsiteY14" fmla="*/ 2049187 h 3547893"/>
                <a:gd name="connsiteX15" fmla="*/ 784685 w 2603295"/>
                <a:gd name="connsiteY15" fmla="*/ 1775991 h 3547893"/>
                <a:gd name="connsiteX16" fmla="*/ 834936 w 2603295"/>
                <a:gd name="connsiteY16" fmla="*/ 1479677 h 3547893"/>
                <a:gd name="connsiteX17" fmla="*/ 715588 w 2603295"/>
                <a:gd name="connsiteY17" fmla="*/ 1280034 h 3547893"/>
                <a:gd name="connsiteX18" fmla="*/ 671618 w 2603295"/>
                <a:gd name="connsiteY18" fmla="*/ 1256917 h 3547893"/>
                <a:gd name="connsiteX19" fmla="*/ 715588 w 2603295"/>
                <a:gd name="connsiteY19" fmla="*/ 1235902 h 3547893"/>
                <a:gd name="connsiteX20" fmla="*/ 661149 w 2603295"/>
                <a:gd name="connsiteY20" fmla="*/ 1053071 h 3547893"/>
                <a:gd name="connsiteX21" fmla="*/ 636023 w 2603295"/>
                <a:gd name="connsiteY21" fmla="*/ 918574 h 3547893"/>
                <a:gd name="connsiteX22" fmla="*/ 443392 w 2603295"/>
                <a:gd name="connsiteY22" fmla="*/ 708423 h 3547893"/>
                <a:gd name="connsiteX23" fmla="*/ 497831 w 2603295"/>
                <a:gd name="connsiteY23" fmla="*/ 374282 h 3547893"/>
                <a:gd name="connsiteX24" fmla="*/ 755371 w 2603295"/>
                <a:gd name="connsiteY24" fmla="*/ 59056 h 3547893"/>
                <a:gd name="connsiteX25" fmla="*/ 901939 w 2603295"/>
                <a:gd name="connsiteY25" fmla="*/ 84274 h 354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03295" h="3547893">
                  <a:moveTo>
                    <a:pt x="901939" y="84274"/>
                  </a:moveTo>
                  <a:cubicBezTo>
                    <a:pt x="996161" y="69563"/>
                    <a:pt x="1142728" y="-20802"/>
                    <a:pt x="1255795" y="4416"/>
                  </a:cubicBezTo>
                  <a:cubicBezTo>
                    <a:pt x="1368861" y="27533"/>
                    <a:pt x="1492396" y="40142"/>
                    <a:pt x="1534273" y="143116"/>
                  </a:cubicBezTo>
                  <a:cubicBezTo>
                    <a:pt x="1534273" y="143116"/>
                    <a:pt x="1632683" y="88477"/>
                    <a:pt x="1695497" y="172537"/>
                  </a:cubicBezTo>
                  <a:cubicBezTo>
                    <a:pt x="1758312" y="256598"/>
                    <a:pt x="1787625" y="391094"/>
                    <a:pt x="1775062" y="546606"/>
                  </a:cubicBezTo>
                  <a:cubicBezTo>
                    <a:pt x="1762500" y="702118"/>
                    <a:pt x="1806470" y="687407"/>
                    <a:pt x="1800188" y="721032"/>
                  </a:cubicBezTo>
                  <a:cubicBezTo>
                    <a:pt x="1793907" y="754656"/>
                    <a:pt x="1764593" y="798788"/>
                    <a:pt x="1743655" y="815600"/>
                  </a:cubicBezTo>
                  <a:cubicBezTo>
                    <a:pt x="1743655" y="815600"/>
                    <a:pt x="1781344" y="916472"/>
                    <a:pt x="1743655" y="1017345"/>
                  </a:cubicBezTo>
                  <a:cubicBezTo>
                    <a:pt x="1705966" y="1116116"/>
                    <a:pt x="1641058" y="1153943"/>
                    <a:pt x="1618026" y="1153943"/>
                  </a:cubicBezTo>
                  <a:cubicBezTo>
                    <a:pt x="1618026" y="1153943"/>
                    <a:pt x="1586618" y="1298947"/>
                    <a:pt x="1613838" y="1395617"/>
                  </a:cubicBezTo>
                  <a:cubicBezTo>
                    <a:pt x="1643152" y="1494388"/>
                    <a:pt x="1752030" y="1683524"/>
                    <a:pt x="1842065" y="1736062"/>
                  </a:cubicBezTo>
                  <a:cubicBezTo>
                    <a:pt x="1932099" y="1788600"/>
                    <a:pt x="2382271" y="1952517"/>
                    <a:pt x="2434616" y="2139552"/>
                  </a:cubicBezTo>
                  <a:cubicBezTo>
                    <a:pt x="2486962" y="2326587"/>
                    <a:pt x="2865944" y="2822543"/>
                    <a:pt x="2279674" y="3314297"/>
                  </a:cubicBezTo>
                  <a:cubicBezTo>
                    <a:pt x="1999101" y="3551768"/>
                    <a:pt x="-65407" y="3812355"/>
                    <a:pt x="1595" y="2971750"/>
                  </a:cubicBezTo>
                  <a:cubicBezTo>
                    <a:pt x="64410" y="2185785"/>
                    <a:pt x="357545" y="2135349"/>
                    <a:pt x="451767" y="2049187"/>
                  </a:cubicBezTo>
                  <a:cubicBezTo>
                    <a:pt x="545989" y="1963025"/>
                    <a:pt x="677900" y="1813818"/>
                    <a:pt x="784685" y="1775991"/>
                  </a:cubicBezTo>
                  <a:cubicBezTo>
                    <a:pt x="784685" y="1775991"/>
                    <a:pt x="855875" y="1546926"/>
                    <a:pt x="834936" y="1479677"/>
                  </a:cubicBezTo>
                  <a:cubicBezTo>
                    <a:pt x="813998" y="1410327"/>
                    <a:pt x="730245" y="1324166"/>
                    <a:pt x="715588" y="1280034"/>
                  </a:cubicBezTo>
                  <a:lnTo>
                    <a:pt x="671618" y="1256917"/>
                  </a:lnTo>
                  <a:cubicBezTo>
                    <a:pt x="671618" y="1256917"/>
                    <a:pt x="682087" y="1250613"/>
                    <a:pt x="715588" y="1235902"/>
                  </a:cubicBezTo>
                  <a:cubicBezTo>
                    <a:pt x="715588" y="1235902"/>
                    <a:pt x="667431" y="1126623"/>
                    <a:pt x="661149" y="1053071"/>
                  </a:cubicBezTo>
                  <a:cubicBezTo>
                    <a:pt x="654868" y="979518"/>
                    <a:pt x="656962" y="937487"/>
                    <a:pt x="636023" y="918574"/>
                  </a:cubicBezTo>
                  <a:cubicBezTo>
                    <a:pt x="615085" y="899660"/>
                    <a:pt x="437110" y="893356"/>
                    <a:pt x="443392" y="708423"/>
                  </a:cubicBezTo>
                  <a:cubicBezTo>
                    <a:pt x="449673" y="523490"/>
                    <a:pt x="514582" y="517185"/>
                    <a:pt x="497831" y="374282"/>
                  </a:cubicBezTo>
                  <a:cubicBezTo>
                    <a:pt x="481080" y="231379"/>
                    <a:pt x="502019" y="101086"/>
                    <a:pt x="755371" y="59056"/>
                  </a:cubicBezTo>
                  <a:lnTo>
                    <a:pt x="901939" y="84274"/>
                  </a:lnTo>
                  <a:close/>
                </a:path>
              </a:pathLst>
            </a:custGeom>
            <a:solidFill>
              <a:srgbClr val="21A7BC"/>
            </a:solidFill>
            <a:ln w="20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B9A6985-8F8B-B761-7F57-22DF6C015A6C}"/>
                </a:ext>
              </a:extLst>
            </p:cNvPr>
            <p:cNvSpPr/>
            <p:nvPr/>
          </p:nvSpPr>
          <p:spPr>
            <a:xfrm>
              <a:off x="8400330" y="799458"/>
              <a:ext cx="2443490" cy="3354429"/>
            </a:xfrm>
            <a:custGeom>
              <a:avLst/>
              <a:gdLst>
                <a:gd name="connsiteX0" fmla="*/ 1666682 w 2443490"/>
                <a:gd name="connsiteY0" fmla="*/ 935590 h 3354429"/>
                <a:gd name="connsiteX1" fmla="*/ 1643650 w 2443490"/>
                <a:gd name="connsiteY1" fmla="*/ 1030158 h 3354429"/>
                <a:gd name="connsiteX2" fmla="*/ 667929 w 2443490"/>
                <a:gd name="connsiteY2" fmla="*/ 1835037 h 3354429"/>
                <a:gd name="connsiteX3" fmla="*/ 353856 w 2443490"/>
                <a:gd name="connsiteY3" fmla="*/ 2097726 h 3354429"/>
                <a:gd name="connsiteX4" fmla="*/ 0 w 2443490"/>
                <a:gd name="connsiteY4" fmla="*/ 2810138 h 3354429"/>
                <a:gd name="connsiteX5" fmla="*/ 1268856 w 2443490"/>
                <a:gd name="connsiteY5" fmla="*/ 1944316 h 3354429"/>
                <a:gd name="connsiteX6" fmla="*/ 816591 w 2443490"/>
                <a:gd name="connsiteY6" fmla="*/ 3083335 h 3354429"/>
                <a:gd name="connsiteX7" fmla="*/ 655366 w 2443490"/>
                <a:gd name="connsiteY7" fmla="*/ 2053594 h 3354429"/>
                <a:gd name="connsiteX8" fmla="*/ 475298 w 2443490"/>
                <a:gd name="connsiteY8" fmla="*/ 3016087 h 3354429"/>
                <a:gd name="connsiteX9" fmla="*/ 1063662 w 2443490"/>
                <a:gd name="connsiteY9" fmla="*/ 2055695 h 3354429"/>
                <a:gd name="connsiteX10" fmla="*/ 938032 w 2443490"/>
                <a:gd name="connsiteY10" fmla="*/ 2171279 h 3354429"/>
                <a:gd name="connsiteX11" fmla="*/ 864749 w 2443490"/>
                <a:gd name="connsiteY11" fmla="*/ 2070406 h 3354429"/>
                <a:gd name="connsiteX12" fmla="*/ 705618 w 2443490"/>
                <a:gd name="connsiteY12" fmla="*/ 2143959 h 3354429"/>
                <a:gd name="connsiteX13" fmla="*/ 757964 w 2443490"/>
                <a:gd name="connsiteY13" fmla="*/ 1950620 h 3354429"/>
                <a:gd name="connsiteX14" fmla="*/ 864749 w 2443490"/>
                <a:gd name="connsiteY14" fmla="*/ 1996853 h 3354429"/>
                <a:gd name="connsiteX15" fmla="*/ 912906 w 2443490"/>
                <a:gd name="connsiteY15" fmla="*/ 2019970 h 3354429"/>
                <a:gd name="connsiteX16" fmla="*/ 1090881 w 2443490"/>
                <a:gd name="connsiteY16" fmla="*/ 1959026 h 3354429"/>
                <a:gd name="connsiteX17" fmla="*/ 829154 w 2443490"/>
                <a:gd name="connsiteY17" fmla="*/ 1587059 h 3354429"/>
                <a:gd name="connsiteX18" fmla="*/ 749588 w 2443490"/>
                <a:gd name="connsiteY18" fmla="*/ 1862356 h 3354429"/>
                <a:gd name="connsiteX19" fmla="*/ 965252 w 2443490"/>
                <a:gd name="connsiteY19" fmla="*/ 1889676 h 3354429"/>
                <a:gd name="connsiteX20" fmla="*/ 982003 w 2443490"/>
                <a:gd name="connsiteY20" fmla="*/ 1801413 h 3354429"/>
                <a:gd name="connsiteX21" fmla="*/ 906625 w 2443490"/>
                <a:gd name="connsiteY21" fmla="*/ 1645901 h 3354429"/>
                <a:gd name="connsiteX22" fmla="*/ 1187197 w 2443490"/>
                <a:gd name="connsiteY22" fmla="*/ 1603870 h 3354429"/>
                <a:gd name="connsiteX23" fmla="*/ 1015504 w 2443490"/>
                <a:gd name="connsiteY23" fmla="*/ 1847646 h 3354429"/>
                <a:gd name="connsiteX24" fmla="*/ 1585023 w 2443490"/>
                <a:gd name="connsiteY24" fmla="*/ 1568145 h 3354429"/>
                <a:gd name="connsiteX25" fmla="*/ 1262575 w 2443490"/>
                <a:gd name="connsiteY25" fmla="*/ 1891778 h 3354429"/>
                <a:gd name="connsiteX26" fmla="*/ 1053193 w 2443490"/>
                <a:gd name="connsiteY26" fmla="*/ 1874966 h 3354429"/>
                <a:gd name="connsiteX27" fmla="*/ 1859314 w 2443490"/>
                <a:gd name="connsiteY27" fmla="*/ 1835037 h 3354429"/>
                <a:gd name="connsiteX28" fmla="*/ 1522209 w 2443490"/>
                <a:gd name="connsiteY28" fmla="*/ 2135553 h 3354429"/>
                <a:gd name="connsiteX29" fmla="*/ 1658307 w 2443490"/>
                <a:gd name="connsiteY29" fmla="*/ 2333095 h 3354429"/>
                <a:gd name="connsiteX30" fmla="*/ 984096 w 2443490"/>
                <a:gd name="connsiteY30" fmla="*/ 3354430 h 3354429"/>
                <a:gd name="connsiteX31" fmla="*/ 1612243 w 2443490"/>
                <a:gd name="connsiteY31" fmla="*/ 1383212 h 3354429"/>
                <a:gd name="connsiteX32" fmla="*/ 1903284 w 2443490"/>
                <a:gd name="connsiteY32" fmla="*/ 1771991 h 3354429"/>
                <a:gd name="connsiteX33" fmla="*/ 2443491 w 2443490"/>
                <a:gd name="connsiteY33" fmla="*/ 2152365 h 3354429"/>
                <a:gd name="connsiteX34" fmla="*/ 1616431 w 2443490"/>
                <a:gd name="connsiteY34" fmla="*/ 910372 h 3354429"/>
                <a:gd name="connsiteX35" fmla="*/ 1668776 w 2443490"/>
                <a:gd name="connsiteY35" fmla="*/ 853631 h 3354429"/>
                <a:gd name="connsiteX36" fmla="*/ 998753 w 2443490"/>
                <a:gd name="connsiteY36" fmla="*/ 376588 h 3354429"/>
                <a:gd name="connsiteX37" fmla="*/ 988284 w 2443490"/>
                <a:gd name="connsiteY37" fmla="*/ 303035 h 3354429"/>
                <a:gd name="connsiteX38" fmla="*/ 1126476 w 2443490"/>
                <a:gd name="connsiteY38" fmla="*/ 315644 h 3354429"/>
                <a:gd name="connsiteX39" fmla="*/ 1247918 w 2443490"/>
                <a:gd name="connsiteY39" fmla="*/ 399704 h 3354429"/>
                <a:gd name="connsiteX40" fmla="*/ 1373547 w 2443490"/>
                <a:gd name="connsiteY40" fmla="*/ 313542 h 3354429"/>
                <a:gd name="connsiteX41" fmla="*/ 607208 w 2443490"/>
                <a:gd name="connsiteY41" fmla="*/ 811601 h 3354429"/>
                <a:gd name="connsiteX42" fmla="*/ 655366 w 2443490"/>
                <a:gd name="connsiteY42" fmla="*/ 506881 h 3354429"/>
                <a:gd name="connsiteX43" fmla="*/ 868936 w 2443490"/>
                <a:gd name="connsiteY43" fmla="*/ 406009 h 3354429"/>
                <a:gd name="connsiteX44" fmla="*/ 992472 w 2443490"/>
                <a:gd name="connsiteY44" fmla="*/ 1574449 h 3354429"/>
                <a:gd name="connsiteX45" fmla="*/ 835435 w 2443490"/>
                <a:gd name="connsiteY45" fmla="*/ 1467272 h 3354429"/>
                <a:gd name="connsiteX46" fmla="*/ 766339 w 2443490"/>
                <a:gd name="connsiteY46" fmla="*/ 1366400 h 3354429"/>
                <a:gd name="connsiteX47" fmla="*/ 1616431 w 2443490"/>
                <a:gd name="connsiteY47" fmla="*/ 1160452 h 3354429"/>
                <a:gd name="connsiteX48" fmla="*/ 1490801 w 2443490"/>
                <a:gd name="connsiteY48" fmla="*/ 1414735 h 3354429"/>
                <a:gd name="connsiteX49" fmla="*/ 1130664 w 2443490"/>
                <a:gd name="connsiteY49" fmla="*/ 1580754 h 3354429"/>
                <a:gd name="connsiteX50" fmla="*/ 1576648 w 2443490"/>
                <a:gd name="connsiteY50" fmla="*/ 1156249 h 3354429"/>
                <a:gd name="connsiteX51" fmla="*/ 1733685 w 2443490"/>
                <a:gd name="connsiteY51" fmla="*/ 1013346 h 3354429"/>
                <a:gd name="connsiteX52" fmla="*/ 1742060 w 2443490"/>
                <a:gd name="connsiteY52" fmla="*/ 855733 h 3354429"/>
                <a:gd name="connsiteX53" fmla="*/ 1442643 w 2443490"/>
                <a:gd name="connsiteY53" fmla="*/ 389197 h 3354429"/>
                <a:gd name="connsiteX54" fmla="*/ 1503364 w 2443490"/>
                <a:gd name="connsiteY54" fmla="*/ 637175 h 3354429"/>
                <a:gd name="connsiteX55" fmla="*/ 1612243 w 2443490"/>
                <a:gd name="connsiteY55" fmla="*/ 836819 h 3354429"/>
                <a:gd name="connsiteX56" fmla="*/ 1771373 w 2443490"/>
                <a:gd name="connsiteY56" fmla="*/ 767469 h 3354429"/>
                <a:gd name="connsiteX57" fmla="*/ 1536865 w 2443490"/>
                <a:gd name="connsiteY57" fmla="*/ 149624 h 3354429"/>
                <a:gd name="connsiteX58" fmla="*/ 1744154 w 2443490"/>
                <a:gd name="connsiteY58" fmla="*/ 254700 h 3354429"/>
                <a:gd name="connsiteX59" fmla="*/ 1773467 w 2443490"/>
                <a:gd name="connsiteY59" fmla="*/ 666596 h 3354429"/>
                <a:gd name="connsiteX60" fmla="*/ 632334 w 2443490"/>
                <a:gd name="connsiteY60" fmla="*/ 922981 h 3354429"/>
                <a:gd name="connsiteX61" fmla="*/ 450172 w 2443490"/>
                <a:gd name="connsiteY61" fmla="*/ 740149 h 3354429"/>
                <a:gd name="connsiteX62" fmla="*/ 494142 w 2443490"/>
                <a:gd name="connsiteY62" fmla="*/ 443836 h 3354429"/>
                <a:gd name="connsiteX63" fmla="*/ 510893 w 2443490"/>
                <a:gd name="connsiteY63" fmla="*/ 193756 h 3354429"/>
                <a:gd name="connsiteX64" fmla="*/ 776808 w 2443490"/>
                <a:gd name="connsiteY64" fmla="*/ 59260 h 3354429"/>
                <a:gd name="connsiteX65" fmla="*/ 1059474 w 2443490"/>
                <a:gd name="connsiteY65" fmla="*/ 38244 h 3354429"/>
                <a:gd name="connsiteX66" fmla="*/ 1486614 w 2443490"/>
                <a:gd name="connsiteY66" fmla="*/ 80275 h 3354429"/>
                <a:gd name="connsiteX67" fmla="*/ 674211 w 2443490"/>
                <a:gd name="connsiteY67" fmla="*/ 1116320 h 3354429"/>
                <a:gd name="connsiteX68" fmla="*/ 644897 w 2443490"/>
                <a:gd name="connsiteY68" fmla="*/ 971316 h 3354429"/>
                <a:gd name="connsiteX69" fmla="*/ 690961 w 2443490"/>
                <a:gd name="connsiteY69" fmla="*/ 794789 h 3354429"/>
                <a:gd name="connsiteX70" fmla="*/ 954783 w 2443490"/>
                <a:gd name="connsiteY70" fmla="*/ 813702 h 3354429"/>
                <a:gd name="connsiteX71" fmla="*/ 1126476 w 2443490"/>
                <a:gd name="connsiteY71" fmla="*/ 777976 h 3354429"/>
                <a:gd name="connsiteX72" fmla="*/ 1371453 w 2443490"/>
                <a:gd name="connsiteY72" fmla="*/ 765367 h 3354429"/>
                <a:gd name="connsiteX73" fmla="*/ 1136945 w 2443490"/>
                <a:gd name="connsiteY73" fmla="*/ 841022 h 3354429"/>
                <a:gd name="connsiteX74" fmla="*/ 1371453 w 2443490"/>
                <a:gd name="connsiteY74" fmla="*/ 820007 h 3354429"/>
                <a:gd name="connsiteX75" fmla="*/ 741213 w 2443490"/>
                <a:gd name="connsiteY75" fmla="*/ 868342 h 3354429"/>
                <a:gd name="connsiteX76" fmla="*/ 929657 w 2443490"/>
                <a:gd name="connsiteY76" fmla="*/ 849428 h 3354429"/>
                <a:gd name="connsiteX77" fmla="*/ 969440 w 2443490"/>
                <a:gd name="connsiteY77" fmla="*/ 1307558 h 3354429"/>
                <a:gd name="connsiteX78" fmla="*/ 1069943 w 2443490"/>
                <a:gd name="connsiteY78" fmla="*/ 1303354 h 3354429"/>
                <a:gd name="connsiteX79" fmla="*/ 977815 w 2443490"/>
                <a:gd name="connsiteY79" fmla="*/ 1278136 h 3354429"/>
                <a:gd name="connsiteX80" fmla="*/ 1059474 w 2443490"/>
                <a:gd name="connsiteY80" fmla="*/ 1276035 h 3354429"/>
                <a:gd name="connsiteX81" fmla="*/ 990378 w 2443490"/>
                <a:gd name="connsiteY81" fmla="*/ 1246614 h 3354429"/>
                <a:gd name="connsiteX82" fmla="*/ 1040630 w 2443490"/>
                <a:gd name="connsiteY82" fmla="*/ 1246614 h 3354429"/>
                <a:gd name="connsiteX83" fmla="*/ 670023 w 2443490"/>
                <a:gd name="connsiteY83" fmla="*/ 1259223 h 3354429"/>
                <a:gd name="connsiteX84" fmla="*/ 988284 w 2443490"/>
                <a:gd name="connsiteY84" fmla="*/ 1202482 h 3354429"/>
                <a:gd name="connsiteX85" fmla="*/ 927563 w 2443490"/>
                <a:gd name="connsiteY85" fmla="*/ 1173061 h 3354429"/>
                <a:gd name="connsiteX86" fmla="*/ 716087 w 2443490"/>
                <a:gd name="connsiteY86" fmla="*/ 1238208 h 3354429"/>
                <a:gd name="connsiteX87" fmla="*/ 1055286 w 2443490"/>
                <a:gd name="connsiteY87" fmla="*/ 1212990 h 3354429"/>
                <a:gd name="connsiteX88" fmla="*/ 1404955 w 2443490"/>
                <a:gd name="connsiteY88" fmla="*/ 1183568 h 3354429"/>
                <a:gd name="connsiteX89" fmla="*/ 1122289 w 2443490"/>
                <a:gd name="connsiteY89" fmla="*/ 1164655 h 3354429"/>
                <a:gd name="connsiteX90" fmla="*/ 1277231 w 2443490"/>
                <a:gd name="connsiteY90" fmla="*/ 1204583 h 3354429"/>
                <a:gd name="connsiteX91" fmla="*/ 1038536 w 2443490"/>
                <a:gd name="connsiteY91" fmla="*/ 1135233 h 3354429"/>
                <a:gd name="connsiteX92" fmla="*/ 1124383 w 2443490"/>
                <a:gd name="connsiteY92" fmla="*/ 1122624 h 3354429"/>
                <a:gd name="connsiteX93" fmla="*/ 944314 w 2443490"/>
                <a:gd name="connsiteY93" fmla="*/ 1133132 h 3354429"/>
                <a:gd name="connsiteX94" fmla="*/ 1002941 w 2443490"/>
                <a:gd name="connsiteY94" fmla="*/ 1147843 h 3354429"/>
                <a:gd name="connsiteX95" fmla="*/ 1002941 w 2443490"/>
                <a:gd name="connsiteY95" fmla="*/ 862037 h 3354429"/>
                <a:gd name="connsiteX96" fmla="*/ 965252 w 2443490"/>
                <a:gd name="connsiteY96" fmla="*/ 950301 h 3354429"/>
                <a:gd name="connsiteX97" fmla="*/ 933845 w 2443490"/>
                <a:gd name="connsiteY97" fmla="*/ 1030158 h 3354429"/>
                <a:gd name="connsiteX98" fmla="*/ 921282 w 2443490"/>
                <a:gd name="connsiteY98" fmla="*/ 1103711 h 3354429"/>
                <a:gd name="connsiteX99" fmla="*/ 814497 w 2443490"/>
                <a:gd name="connsiteY99" fmla="*/ 847326 h 3354429"/>
                <a:gd name="connsiteX100" fmla="*/ 835435 w 2443490"/>
                <a:gd name="connsiteY100" fmla="*/ 895661 h 3354429"/>
                <a:gd name="connsiteX101" fmla="*/ 877311 w 2443490"/>
                <a:gd name="connsiteY101" fmla="*/ 836819 h 3354429"/>
                <a:gd name="connsiteX102" fmla="*/ 1210229 w 2443490"/>
                <a:gd name="connsiteY102" fmla="*/ 815804 h 3354429"/>
                <a:gd name="connsiteX103" fmla="*/ 1233261 w 2443490"/>
                <a:gd name="connsiteY103" fmla="*/ 868342 h 3354429"/>
                <a:gd name="connsiteX104" fmla="*/ 1277231 w 2443490"/>
                <a:gd name="connsiteY104" fmla="*/ 805296 h 335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443490" h="3354429">
                  <a:moveTo>
                    <a:pt x="1666682" y="935590"/>
                  </a:moveTo>
                  <a:cubicBezTo>
                    <a:pt x="1683433" y="946097"/>
                    <a:pt x="1670870" y="1007041"/>
                    <a:pt x="1643650" y="1030158"/>
                  </a:cubicBezTo>
                  <a:moveTo>
                    <a:pt x="667929" y="1835037"/>
                  </a:moveTo>
                  <a:cubicBezTo>
                    <a:pt x="611396" y="1933808"/>
                    <a:pt x="431327" y="2062000"/>
                    <a:pt x="353856" y="2097726"/>
                  </a:cubicBezTo>
                  <a:cubicBezTo>
                    <a:pt x="278478" y="2133452"/>
                    <a:pt x="83753" y="2377227"/>
                    <a:pt x="0" y="2810138"/>
                  </a:cubicBezTo>
                  <a:moveTo>
                    <a:pt x="1268856" y="1944316"/>
                  </a:moveTo>
                  <a:cubicBezTo>
                    <a:pt x="1105538" y="2141858"/>
                    <a:pt x="904531" y="2358313"/>
                    <a:pt x="816591" y="3083335"/>
                  </a:cubicBezTo>
                  <a:moveTo>
                    <a:pt x="655366" y="2053594"/>
                  </a:moveTo>
                  <a:cubicBezTo>
                    <a:pt x="657460" y="2122944"/>
                    <a:pt x="556957" y="2772311"/>
                    <a:pt x="475298" y="3016087"/>
                  </a:cubicBezTo>
                  <a:moveTo>
                    <a:pt x="1063662" y="2055695"/>
                  </a:moveTo>
                  <a:cubicBezTo>
                    <a:pt x="1044817" y="2112437"/>
                    <a:pt x="973627" y="2200700"/>
                    <a:pt x="938032" y="2171279"/>
                  </a:cubicBezTo>
                  <a:cubicBezTo>
                    <a:pt x="902437" y="2141858"/>
                    <a:pt x="864749" y="2070406"/>
                    <a:pt x="864749" y="2070406"/>
                  </a:cubicBezTo>
                  <a:cubicBezTo>
                    <a:pt x="864749" y="2070406"/>
                    <a:pt x="720275" y="2198598"/>
                    <a:pt x="705618" y="2143959"/>
                  </a:cubicBezTo>
                  <a:cubicBezTo>
                    <a:pt x="690961" y="2089320"/>
                    <a:pt x="720275" y="1942214"/>
                    <a:pt x="757964" y="1950620"/>
                  </a:cubicBezTo>
                  <a:cubicBezTo>
                    <a:pt x="795652" y="1959026"/>
                    <a:pt x="847998" y="1952721"/>
                    <a:pt x="864749" y="1996853"/>
                  </a:cubicBezTo>
                  <a:moveTo>
                    <a:pt x="912906" y="2019970"/>
                  </a:moveTo>
                  <a:cubicBezTo>
                    <a:pt x="996659" y="1965331"/>
                    <a:pt x="1044817" y="1935909"/>
                    <a:pt x="1090881" y="1959026"/>
                  </a:cubicBezTo>
                  <a:moveTo>
                    <a:pt x="829154" y="1587059"/>
                  </a:moveTo>
                  <a:cubicBezTo>
                    <a:pt x="829154" y="1587059"/>
                    <a:pt x="780996" y="1832935"/>
                    <a:pt x="749588" y="1862356"/>
                  </a:cubicBezTo>
                  <a:cubicBezTo>
                    <a:pt x="749588" y="1862356"/>
                    <a:pt x="879405" y="1914894"/>
                    <a:pt x="965252" y="1889676"/>
                  </a:cubicBezTo>
                  <a:moveTo>
                    <a:pt x="982003" y="1801413"/>
                  </a:moveTo>
                  <a:cubicBezTo>
                    <a:pt x="938032" y="1721555"/>
                    <a:pt x="906625" y="1645901"/>
                    <a:pt x="906625" y="1645901"/>
                  </a:cubicBezTo>
                  <a:moveTo>
                    <a:pt x="1187197" y="1603870"/>
                  </a:moveTo>
                  <a:cubicBezTo>
                    <a:pt x="1103444" y="1736266"/>
                    <a:pt x="1015504" y="1847646"/>
                    <a:pt x="1015504" y="1847646"/>
                  </a:cubicBezTo>
                  <a:moveTo>
                    <a:pt x="1585023" y="1568145"/>
                  </a:moveTo>
                  <a:cubicBezTo>
                    <a:pt x="1585023" y="1568145"/>
                    <a:pt x="1266762" y="1851849"/>
                    <a:pt x="1262575" y="1891778"/>
                  </a:cubicBezTo>
                  <a:cubicBezTo>
                    <a:pt x="1262575" y="1891778"/>
                    <a:pt x="1166259" y="1849748"/>
                    <a:pt x="1053193" y="1874966"/>
                  </a:cubicBezTo>
                  <a:moveTo>
                    <a:pt x="1859314" y="1835037"/>
                  </a:moveTo>
                  <a:cubicBezTo>
                    <a:pt x="1825813" y="1952721"/>
                    <a:pt x="1769280" y="2108233"/>
                    <a:pt x="1522209" y="2135553"/>
                  </a:cubicBezTo>
                  <a:cubicBezTo>
                    <a:pt x="1522209" y="2135553"/>
                    <a:pt x="1729497" y="2223816"/>
                    <a:pt x="1658307" y="2333095"/>
                  </a:cubicBezTo>
                  <a:cubicBezTo>
                    <a:pt x="1587117" y="2442374"/>
                    <a:pt x="1097163" y="2801732"/>
                    <a:pt x="984096" y="3354430"/>
                  </a:cubicBezTo>
                  <a:moveTo>
                    <a:pt x="1612243" y="1383212"/>
                  </a:moveTo>
                  <a:cubicBezTo>
                    <a:pt x="1639463" y="1473577"/>
                    <a:pt x="1714840" y="1671119"/>
                    <a:pt x="1903284" y="1771991"/>
                  </a:cubicBezTo>
                  <a:cubicBezTo>
                    <a:pt x="2091728" y="1872864"/>
                    <a:pt x="2338799" y="1942214"/>
                    <a:pt x="2443491" y="2152365"/>
                  </a:cubicBezTo>
                  <a:moveTo>
                    <a:pt x="1616431" y="910372"/>
                  </a:moveTo>
                  <a:cubicBezTo>
                    <a:pt x="1641557" y="872545"/>
                    <a:pt x="1668776" y="853631"/>
                    <a:pt x="1668776" y="853631"/>
                  </a:cubicBezTo>
                  <a:moveTo>
                    <a:pt x="998753" y="376588"/>
                  </a:moveTo>
                  <a:cubicBezTo>
                    <a:pt x="979909" y="376588"/>
                    <a:pt x="952689" y="353471"/>
                    <a:pt x="988284" y="303035"/>
                  </a:cubicBezTo>
                  <a:cubicBezTo>
                    <a:pt x="1025973" y="252599"/>
                    <a:pt x="1105538" y="244193"/>
                    <a:pt x="1126476" y="315644"/>
                  </a:cubicBezTo>
                  <a:cubicBezTo>
                    <a:pt x="1149508" y="387095"/>
                    <a:pt x="1168353" y="416517"/>
                    <a:pt x="1247918" y="399704"/>
                  </a:cubicBezTo>
                  <a:cubicBezTo>
                    <a:pt x="1327483" y="382892"/>
                    <a:pt x="1356797" y="347167"/>
                    <a:pt x="1373547" y="313542"/>
                  </a:cubicBezTo>
                  <a:moveTo>
                    <a:pt x="607208" y="811601"/>
                  </a:moveTo>
                  <a:cubicBezTo>
                    <a:pt x="615584" y="756961"/>
                    <a:pt x="605115" y="561521"/>
                    <a:pt x="655366" y="506881"/>
                  </a:cubicBezTo>
                  <a:cubicBezTo>
                    <a:pt x="705618" y="454344"/>
                    <a:pt x="724462" y="424923"/>
                    <a:pt x="868936" y="406009"/>
                  </a:cubicBezTo>
                  <a:moveTo>
                    <a:pt x="992472" y="1574449"/>
                  </a:moveTo>
                  <a:cubicBezTo>
                    <a:pt x="938032" y="1563942"/>
                    <a:pt x="900343" y="1551333"/>
                    <a:pt x="835435" y="1467272"/>
                  </a:cubicBezTo>
                  <a:cubicBezTo>
                    <a:pt x="770527" y="1383212"/>
                    <a:pt x="766339" y="1366400"/>
                    <a:pt x="766339" y="1366400"/>
                  </a:cubicBezTo>
                  <a:moveTo>
                    <a:pt x="1616431" y="1160452"/>
                  </a:moveTo>
                  <a:cubicBezTo>
                    <a:pt x="1608055" y="1242411"/>
                    <a:pt x="1576648" y="1360095"/>
                    <a:pt x="1490801" y="1414735"/>
                  </a:cubicBezTo>
                  <a:cubicBezTo>
                    <a:pt x="1404955" y="1469374"/>
                    <a:pt x="1208135" y="1587059"/>
                    <a:pt x="1130664" y="1580754"/>
                  </a:cubicBezTo>
                  <a:moveTo>
                    <a:pt x="1576648" y="1156249"/>
                  </a:moveTo>
                  <a:cubicBezTo>
                    <a:pt x="1654119" y="1137335"/>
                    <a:pt x="1700184" y="1131031"/>
                    <a:pt x="1733685" y="1013346"/>
                  </a:cubicBezTo>
                  <a:cubicBezTo>
                    <a:pt x="1762998" y="910372"/>
                    <a:pt x="1742060" y="855733"/>
                    <a:pt x="1742060" y="855733"/>
                  </a:cubicBezTo>
                  <a:moveTo>
                    <a:pt x="1442643" y="389197"/>
                  </a:moveTo>
                  <a:cubicBezTo>
                    <a:pt x="1488707" y="454344"/>
                    <a:pt x="1515927" y="559419"/>
                    <a:pt x="1503364" y="637175"/>
                  </a:cubicBezTo>
                  <a:cubicBezTo>
                    <a:pt x="1490801" y="714931"/>
                    <a:pt x="1528490" y="838920"/>
                    <a:pt x="1612243" y="836819"/>
                  </a:cubicBezTo>
                  <a:cubicBezTo>
                    <a:pt x="1695996" y="834717"/>
                    <a:pt x="1739966" y="828413"/>
                    <a:pt x="1771373" y="767469"/>
                  </a:cubicBezTo>
                  <a:moveTo>
                    <a:pt x="1536865" y="149624"/>
                  </a:moveTo>
                  <a:cubicBezTo>
                    <a:pt x="1578742" y="120203"/>
                    <a:pt x="1677151" y="94985"/>
                    <a:pt x="1744154" y="254700"/>
                  </a:cubicBezTo>
                  <a:cubicBezTo>
                    <a:pt x="1809062" y="414415"/>
                    <a:pt x="1752529" y="603551"/>
                    <a:pt x="1773467" y="666596"/>
                  </a:cubicBezTo>
                  <a:moveTo>
                    <a:pt x="632334" y="922981"/>
                  </a:moveTo>
                  <a:cubicBezTo>
                    <a:pt x="590458" y="899864"/>
                    <a:pt x="487861" y="901966"/>
                    <a:pt x="450172" y="740149"/>
                  </a:cubicBezTo>
                  <a:cubicBezTo>
                    <a:pt x="412483" y="578333"/>
                    <a:pt x="483673" y="561521"/>
                    <a:pt x="494142" y="443836"/>
                  </a:cubicBezTo>
                  <a:cubicBezTo>
                    <a:pt x="506705" y="326151"/>
                    <a:pt x="460641" y="263106"/>
                    <a:pt x="510893" y="193756"/>
                  </a:cubicBezTo>
                  <a:cubicBezTo>
                    <a:pt x="559051" y="124406"/>
                    <a:pt x="676305" y="38244"/>
                    <a:pt x="776808" y="59260"/>
                  </a:cubicBezTo>
                  <a:cubicBezTo>
                    <a:pt x="877311" y="80275"/>
                    <a:pt x="860561" y="107594"/>
                    <a:pt x="1059474" y="38244"/>
                  </a:cubicBezTo>
                  <a:cubicBezTo>
                    <a:pt x="1258387" y="-31105"/>
                    <a:pt x="1415424" y="417"/>
                    <a:pt x="1486614" y="80275"/>
                  </a:cubicBezTo>
                  <a:moveTo>
                    <a:pt x="674211" y="1116320"/>
                  </a:moveTo>
                  <a:cubicBezTo>
                    <a:pt x="644897" y="1074290"/>
                    <a:pt x="644897" y="971316"/>
                    <a:pt x="644897" y="971316"/>
                  </a:cubicBezTo>
                  <a:moveTo>
                    <a:pt x="690961" y="794789"/>
                  </a:moveTo>
                  <a:cubicBezTo>
                    <a:pt x="722369" y="761164"/>
                    <a:pt x="843810" y="746454"/>
                    <a:pt x="954783" y="813702"/>
                  </a:cubicBezTo>
                  <a:moveTo>
                    <a:pt x="1126476" y="777976"/>
                  </a:moveTo>
                  <a:cubicBezTo>
                    <a:pt x="1185103" y="750657"/>
                    <a:pt x="1283513" y="706525"/>
                    <a:pt x="1371453" y="765367"/>
                  </a:cubicBezTo>
                  <a:moveTo>
                    <a:pt x="1136945" y="841022"/>
                  </a:moveTo>
                  <a:cubicBezTo>
                    <a:pt x="1136945" y="841022"/>
                    <a:pt x="1245824" y="756961"/>
                    <a:pt x="1371453" y="820007"/>
                  </a:cubicBezTo>
                  <a:moveTo>
                    <a:pt x="741213" y="868342"/>
                  </a:moveTo>
                  <a:cubicBezTo>
                    <a:pt x="772620" y="843123"/>
                    <a:pt x="835435" y="813702"/>
                    <a:pt x="929657" y="849428"/>
                  </a:cubicBezTo>
                  <a:moveTo>
                    <a:pt x="969440" y="1307558"/>
                  </a:moveTo>
                  <a:cubicBezTo>
                    <a:pt x="986190" y="1320167"/>
                    <a:pt x="1040630" y="1328573"/>
                    <a:pt x="1069943" y="1303354"/>
                  </a:cubicBezTo>
                  <a:moveTo>
                    <a:pt x="977815" y="1278136"/>
                  </a:moveTo>
                  <a:cubicBezTo>
                    <a:pt x="1017597" y="1286542"/>
                    <a:pt x="1040630" y="1282339"/>
                    <a:pt x="1059474" y="1276035"/>
                  </a:cubicBezTo>
                  <a:moveTo>
                    <a:pt x="990378" y="1246614"/>
                  </a:moveTo>
                  <a:cubicBezTo>
                    <a:pt x="990378" y="1246614"/>
                    <a:pt x="1017597" y="1248715"/>
                    <a:pt x="1040630" y="1246614"/>
                  </a:cubicBezTo>
                  <a:moveTo>
                    <a:pt x="670023" y="1259223"/>
                  </a:moveTo>
                  <a:cubicBezTo>
                    <a:pt x="684680" y="1273933"/>
                    <a:pt x="864749" y="1370603"/>
                    <a:pt x="988284" y="1202482"/>
                  </a:cubicBezTo>
                  <a:moveTo>
                    <a:pt x="927563" y="1173061"/>
                  </a:moveTo>
                  <a:cubicBezTo>
                    <a:pt x="843810" y="1238208"/>
                    <a:pt x="808215" y="1231903"/>
                    <a:pt x="716087" y="1238208"/>
                  </a:cubicBezTo>
                  <a:moveTo>
                    <a:pt x="1055286" y="1212990"/>
                  </a:moveTo>
                  <a:cubicBezTo>
                    <a:pt x="1082506" y="1244512"/>
                    <a:pt x="1206042" y="1397922"/>
                    <a:pt x="1404955" y="1183568"/>
                  </a:cubicBezTo>
                  <a:moveTo>
                    <a:pt x="1122289" y="1164655"/>
                  </a:moveTo>
                  <a:cubicBezTo>
                    <a:pt x="1145321" y="1194076"/>
                    <a:pt x="1170447" y="1242411"/>
                    <a:pt x="1277231" y="1204583"/>
                  </a:cubicBezTo>
                  <a:moveTo>
                    <a:pt x="1038536" y="1135233"/>
                  </a:moveTo>
                  <a:cubicBezTo>
                    <a:pt x="1055286" y="1118421"/>
                    <a:pt x="1082506" y="1112117"/>
                    <a:pt x="1124383" y="1122624"/>
                  </a:cubicBezTo>
                  <a:moveTo>
                    <a:pt x="944314" y="1133132"/>
                  </a:moveTo>
                  <a:cubicBezTo>
                    <a:pt x="977815" y="1135233"/>
                    <a:pt x="1002941" y="1147843"/>
                    <a:pt x="1002941" y="1147843"/>
                  </a:cubicBezTo>
                  <a:moveTo>
                    <a:pt x="1002941" y="862037"/>
                  </a:moveTo>
                  <a:cubicBezTo>
                    <a:pt x="986190" y="891458"/>
                    <a:pt x="969440" y="925082"/>
                    <a:pt x="965252" y="950301"/>
                  </a:cubicBezTo>
                  <a:cubicBezTo>
                    <a:pt x="963158" y="975519"/>
                    <a:pt x="948501" y="1009143"/>
                    <a:pt x="933845" y="1030158"/>
                  </a:cubicBezTo>
                  <a:cubicBezTo>
                    <a:pt x="919188" y="1051173"/>
                    <a:pt x="917094" y="1084797"/>
                    <a:pt x="921282" y="1103711"/>
                  </a:cubicBezTo>
                  <a:moveTo>
                    <a:pt x="814497" y="847326"/>
                  </a:moveTo>
                  <a:cubicBezTo>
                    <a:pt x="814497" y="862037"/>
                    <a:pt x="808215" y="889357"/>
                    <a:pt x="835435" y="895661"/>
                  </a:cubicBezTo>
                  <a:cubicBezTo>
                    <a:pt x="864749" y="901966"/>
                    <a:pt x="896156" y="874646"/>
                    <a:pt x="877311" y="836819"/>
                  </a:cubicBezTo>
                  <a:moveTo>
                    <a:pt x="1210229" y="815804"/>
                  </a:moveTo>
                  <a:cubicBezTo>
                    <a:pt x="1210229" y="830514"/>
                    <a:pt x="1203948" y="862037"/>
                    <a:pt x="1233261" y="868342"/>
                  </a:cubicBezTo>
                  <a:cubicBezTo>
                    <a:pt x="1262575" y="876748"/>
                    <a:pt x="1293982" y="847326"/>
                    <a:pt x="1277231" y="805296"/>
                  </a:cubicBezTo>
                </a:path>
              </a:pathLst>
            </a:custGeom>
            <a:noFill/>
            <a:ln w="23743" cap="rnd">
              <a:solidFill>
                <a:srgbClr val="1C1C1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B2BCFB88-9E7F-A0B7-BFF7-0D102352C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2">
            <a:extLst>
              <a:ext uri="{FF2B5EF4-FFF2-40B4-BE49-F238E27FC236}">
                <a16:creationId xmlns:a16="http://schemas.microsoft.com/office/drawing/2014/main" id="{E4876A8B-F4CF-5295-957C-598C51989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425" y="956369"/>
            <a:ext cx="6959839" cy="505748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318076" y="4355458"/>
            <a:ext cx="507836" cy="4083871"/>
            <a:chOff x="11581037" y="2019969"/>
            <a:chExt cx="507836" cy="52052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2261101"/>
              <a:ext cx="507836" cy="4964069"/>
              <a:chOff x="11581037" y="2261101"/>
              <a:chExt cx="507836" cy="496406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2261101"/>
                <a:ext cx="400110" cy="4964069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299294" y="4514847"/>
              <a:ext cx="5205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mlodytechnik.pl</a:t>
              </a:r>
              <a:r>
                <a:rPr lang="pl-PL" sz="800" dirty="0">
                  <a:solidFill>
                    <a:srgbClr val="005B7F"/>
                  </a:solidFill>
                </a:rPr>
                <a:t>/technika/30806-fontanna-pomyslow-spod-krosna-jan-szczepanik.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94AA71-1CC6-AD07-6D00-31056DEA1153}"/>
              </a:ext>
            </a:extLst>
          </p:cNvPr>
          <p:cNvSpPr txBox="1"/>
          <p:nvPr/>
        </p:nvSpPr>
        <p:spPr>
          <a:xfrm>
            <a:off x="433337" y="248482"/>
            <a:ext cx="605807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Kolorowa taśma filmowa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9D6A49-0599-7AED-81A9-7E4391709AD2}"/>
              </a:ext>
            </a:extLst>
          </p:cNvPr>
          <p:cNvGrpSpPr/>
          <p:nvPr/>
        </p:nvGrpSpPr>
        <p:grpSpPr>
          <a:xfrm>
            <a:off x="670083" y="2311761"/>
            <a:ext cx="4892174" cy="1938994"/>
            <a:chOff x="700141" y="2356366"/>
            <a:chExt cx="4892174" cy="1938994"/>
          </a:xfrm>
        </p:grpSpPr>
        <p:sp>
          <p:nvSpPr>
            <p:cNvPr id="30" name="Pięciokąt 43">
              <a:extLst>
                <a:ext uri="{FF2B5EF4-FFF2-40B4-BE49-F238E27FC236}">
                  <a16:creationId xmlns:a16="http://schemas.microsoft.com/office/drawing/2014/main" id="{C6D79348-7B4D-9ECC-6045-65D54EE26664}"/>
                </a:ext>
              </a:extLst>
            </p:cNvPr>
            <p:cNvSpPr/>
            <p:nvPr/>
          </p:nvSpPr>
          <p:spPr>
            <a:xfrm>
              <a:off x="700141" y="2356366"/>
              <a:ext cx="4892174" cy="1938993"/>
            </a:xfrm>
            <a:prstGeom prst="homePlate">
              <a:avLst>
                <a:gd name="adj" fmla="val 544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451AC7-8180-F763-5090-0C249D5F9D45}"/>
                </a:ext>
              </a:extLst>
            </p:cNvPr>
            <p:cNvSpPr txBox="1"/>
            <p:nvPr/>
          </p:nvSpPr>
          <p:spPr>
            <a:xfrm>
              <a:off x="772518" y="2356368"/>
              <a:ext cx="392413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Znaczek z 2011 r. uwzględnia wynalezioną przez Szczepanika kolorową taśmę filmową i jego kamerę z 1915 roku.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Technicolor wyparł jego metody dopiero w 1922 roku. 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4423177E-7409-8AC4-07C1-8E0348204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6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4">
            <a:extLst>
              <a:ext uri="{FF2B5EF4-FFF2-40B4-BE49-F238E27FC236}">
                <a16:creationId xmlns:a16="http://schemas.microsoft.com/office/drawing/2014/main" id="{82DF7C67-409B-CB86-41B5-E799A40B38F6}"/>
              </a:ext>
            </a:extLst>
          </p:cNvPr>
          <p:cNvSpPr/>
          <p:nvPr/>
        </p:nvSpPr>
        <p:spPr>
          <a:xfrm>
            <a:off x="2331459" y="2554794"/>
            <a:ext cx="7603236" cy="2000548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E21C2D"/>
                </a:solidFill>
                <a:latin typeface="HK Grotesk" pitchFamily="50" charset="-18"/>
              </a:rPr>
              <a:t>Ciekawostka: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Wkrótce po wynalezieniu przez Szczepanika filmu kolorowego </a:t>
            </a:r>
            <a:b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i kamery został nią nakręcony krótki film dokumentalny </a:t>
            </a:r>
            <a:b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o operacji w szpitalu </a:t>
            </a:r>
            <a:r>
              <a:rPr lang="pl-PL" sz="2000" b="1" dirty="0" err="1">
                <a:solidFill>
                  <a:srgbClr val="005B7F"/>
                </a:solidFill>
                <a:latin typeface="HK Grotesk" pitchFamily="2" charset="77"/>
              </a:rPr>
              <a:t>Langbeck-Virchov</a:t>
            </a: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.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Podczas projekcji filmu – z powodu dużego realizmu oglądanych scen z otwartej jamy brzusznej – zemdlało kilka dam.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FD523E-E7A8-B4E4-1AE3-1EABD1C8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8738279" y="3733872"/>
            <a:ext cx="674802" cy="5076497"/>
            <a:chOff x="11581037" y="754794"/>
            <a:chExt cx="674802" cy="647037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754796"/>
              <a:ext cx="674801" cy="6470375"/>
              <a:chOff x="11581037" y="754796"/>
              <a:chExt cx="674801" cy="6470375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754796"/>
                <a:ext cx="567075" cy="647037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8789819" y="3759149"/>
              <a:ext cx="6470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https://en.wikipedia.org/wiki/Kodacolor_(still_photography)#/media/File:Kodacolor_C135-20_Film.jpg</a:t>
              </a:r>
            </a:p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commons.wikimedia.org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/File:Agfacolor_Umkehr-Film_T_1957.jpg </a:t>
              </a:r>
            </a:p>
            <a:p>
              <a:endParaRPr lang="pl-PL" sz="800" dirty="0">
                <a:solidFill>
                  <a:srgbClr val="005B7F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94AA71-1CC6-AD07-6D00-31056DEA1153}"/>
              </a:ext>
            </a:extLst>
          </p:cNvPr>
          <p:cNvSpPr txBox="1"/>
          <p:nvPr/>
        </p:nvSpPr>
        <p:spPr>
          <a:xfrm>
            <a:off x="763537" y="248482"/>
            <a:ext cx="1026619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System kolorowej fotografii </a:t>
            </a:r>
            <a:b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oraz światłoczuły papier barwny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C4594-84D3-6A94-0DF0-2D147630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2" t="9361" r="4275" b="4075"/>
          <a:stretch/>
        </p:blipFill>
        <p:spPr>
          <a:xfrm>
            <a:off x="6537434" y="1805152"/>
            <a:ext cx="5076495" cy="3247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AC493-AC72-FB96-B62F-D8AD6AE0A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2" t="14406" r="5555" b="10419"/>
          <a:stretch/>
        </p:blipFill>
        <p:spPr>
          <a:xfrm>
            <a:off x="903891" y="1805152"/>
            <a:ext cx="3846780" cy="32476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E4FBE2-BB7A-B075-FA48-E7A8CA10AB30}"/>
              </a:ext>
            </a:extLst>
          </p:cNvPr>
          <p:cNvSpPr txBox="1"/>
          <p:nvPr/>
        </p:nvSpPr>
        <p:spPr>
          <a:xfrm>
            <a:off x="4340772" y="5135177"/>
            <a:ext cx="7409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KODAK i AGFA – idąc za odkryciami Szczepanika, dominowały </a:t>
            </a:r>
            <a:b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na rynku przez ponad pół wieku.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F8CAFE6-1576-9307-39E4-EE29ACF4F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id="{C8184050-3646-2643-B611-83DD89B42A51}"/>
              </a:ext>
            </a:extLst>
          </p:cNvPr>
          <p:cNvGrpSpPr/>
          <p:nvPr/>
        </p:nvGrpSpPr>
        <p:grpSpPr>
          <a:xfrm>
            <a:off x="4821868" y="3749133"/>
            <a:ext cx="2417134" cy="784992"/>
            <a:chOff x="620451" y="71648"/>
            <a:chExt cx="5540112" cy="1799216"/>
          </a:xfrm>
          <a:solidFill>
            <a:srgbClr val="000000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sp>
        <p:nvSpPr>
          <p:cNvPr id="5" name="Prostokąt 4"/>
          <p:cNvSpPr/>
          <p:nvPr/>
        </p:nvSpPr>
        <p:spPr>
          <a:xfrm>
            <a:off x="2331459" y="2733470"/>
            <a:ext cx="7603236" cy="1384995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E21C2D"/>
                </a:solidFill>
                <a:latin typeface="HK Grotesk" pitchFamily="50" charset="-18"/>
              </a:rPr>
              <a:t>Zadanie domowe: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Zaproponuj metody (dostępne dla ciebie), dzięki którym można rozsławić Jana Szczepanika. 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Spróbuj opisać swoje pomysły w stu słowach.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1DB718-67D1-709C-3708-F5262C2DF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635198" y="3193352"/>
            <a:ext cx="6700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E21C2D"/>
                </a:solidFill>
                <a:latin typeface="HK Grotesk" pitchFamily="2" charset="77"/>
              </a:rPr>
              <a:t>Kto przypomni: </a:t>
            </a:r>
            <a:r>
              <a:rPr lang="pl-PL" sz="3200" b="1" dirty="0">
                <a:solidFill>
                  <a:srgbClr val="005B7F"/>
                </a:solidFill>
                <a:latin typeface="HK Grotesk" pitchFamily="2" charset="77"/>
              </a:rPr>
              <a:t>jaka jest różnica między odkryciem a wynalazkiem?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772517" y="4675229"/>
            <a:ext cx="5989269" cy="240587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7336157" y="532082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  <a:t>JAN SZCZEPANIK </a:t>
            </a:r>
          </a:p>
          <a:p>
            <a:r>
              <a:rPr lang="en-GB" sz="2800" baseline="30000" dirty="0">
                <a:solidFill>
                  <a:srgbClr val="E21C2D"/>
                </a:solidFill>
                <a:latin typeface="HK Grotesk" pitchFamily="50" charset="-18"/>
              </a:rPr>
              <a:t>1872-1926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2BCFB88-9E7F-A0B7-BFF7-0D102352C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  <p:sp>
        <p:nvSpPr>
          <p:cNvPr id="20" name="Triangle 19">
            <a:extLst>
              <a:ext uri="{FF2B5EF4-FFF2-40B4-BE49-F238E27FC236}">
                <a16:creationId xmlns:a16="http://schemas.microsoft.com/office/drawing/2014/main" id="{2FE01BB4-D9D7-7C3F-FADD-2C3D40F89087}"/>
              </a:ext>
            </a:extLst>
          </p:cNvPr>
          <p:cNvSpPr/>
          <p:nvPr/>
        </p:nvSpPr>
        <p:spPr>
          <a:xfrm rot="17384072">
            <a:off x="7720786" y="388452"/>
            <a:ext cx="2963917" cy="4078963"/>
          </a:xfrm>
          <a:prstGeom prst="triangle">
            <a:avLst/>
          </a:prstGeom>
          <a:solidFill>
            <a:srgbClr val="EEA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92D050"/>
              </a:solidFill>
            </a:endParaRPr>
          </a:p>
        </p:txBody>
      </p:sp>
      <p:grpSp>
        <p:nvGrpSpPr>
          <p:cNvPr id="21" name="Graphic 6">
            <a:extLst>
              <a:ext uri="{FF2B5EF4-FFF2-40B4-BE49-F238E27FC236}">
                <a16:creationId xmlns:a16="http://schemas.microsoft.com/office/drawing/2014/main" id="{F56399A7-C903-0884-8CCF-03B2E26F3816}"/>
              </a:ext>
            </a:extLst>
          </p:cNvPr>
          <p:cNvGrpSpPr/>
          <p:nvPr/>
        </p:nvGrpSpPr>
        <p:grpSpPr>
          <a:xfrm>
            <a:off x="8396641" y="797560"/>
            <a:ext cx="2603295" cy="3547893"/>
            <a:chOff x="8396641" y="797560"/>
            <a:chExt cx="2603295" cy="3547893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4D727FD-14E2-06F9-ED87-5696A5F7B06D}"/>
                </a:ext>
              </a:extLst>
            </p:cNvPr>
            <p:cNvSpPr/>
            <p:nvPr/>
          </p:nvSpPr>
          <p:spPr>
            <a:xfrm>
              <a:off x="8396641" y="797560"/>
              <a:ext cx="2603295" cy="3547893"/>
            </a:xfrm>
            <a:custGeom>
              <a:avLst/>
              <a:gdLst>
                <a:gd name="connsiteX0" fmla="*/ 901939 w 2603295"/>
                <a:gd name="connsiteY0" fmla="*/ 84274 h 3547893"/>
                <a:gd name="connsiteX1" fmla="*/ 1255795 w 2603295"/>
                <a:gd name="connsiteY1" fmla="*/ 4416 h 3547893"/>
                <a:gd name="connsiteX2" fmla="*/ 1534273 w 2603295"/>
                <a:gd name="connsiteY2" fmla="*/ 143116 h 3547893"/>
                <a:gd name="connsiteX3" fmla="*/ 1695497 w 2603295"/>
                <a:gd name="connsiteY3" fmla="*/ 172537 h 3547893"/>
                <a:gd name="connsiteX4" fmla="*/ 1775062 w 2603295"/>
                <a:gd name="connsiteY4" fmla="*/ 546606 h 3547893"/>
                <a:gd name="connsiteX5" fmla="*/ 1800188 w 2603295"/>
                <a:gd name="connsiteY5" fmla="*/ 721032 h 3547893"/>
                <a:gd name="connsiteX6" fmla="*/ 1743655 w 2603295"/>
                <a:gd name="connsiteY6" fmla="*/ 815600 h 3547893"/>
                <a:gd name="connsiteX7" fmla="*/ 1743655 w 2603295"/>
                <a:gd name="connsiteY7" fmla="*/ 1017345 h 3547893"/>
                <a:gd name="connsiteX8" fmla="*/ 1618026 w 2603295"/>
                <a:gd name="connsiteY8" fmla="*/ 1153943 h 3547893"/>
                <a:gd name="connsiteX9" fmla="*/ 1613838 w 2603295"/>
                <a:gd name="connsiteY9" fmla="*/ 1395617 h 3547893"/>
                <a:gd name="connsiteX10" fmla="*/ 1842065 w 2603295"/>
                <a:gd name="connsiteY10" fmla="*/ 1736062 h 3547893"/>
                <a:gd name="connsiteX11" fmla="*/ 2434616 w 2603295"/>
                <a:gd name="connsiteY11" fmla="*/ 2139552 h 3547893"/>
                <a:gd name="connsiteX12" fmla="*/ 2279674 w 2603295"/>
                <a:gd name="connsiteY12" fmla="*/ 3314297 h 3547893"/>
                <a:gd name="connsiteX13" fmla="*/ 1595 w 2603295"/>
                <a:gd name="connsiteY13" fmla="*/ 2971750 h 3547893"/>
                <a:gd name="connsiteX14" fmla="*/ 451767 w 2603295"/>
                <a:gd name="connsiteY14" fmla="*/ 2049187 h 3547893"/>
                <a:gd name="connsiteX15" fmla="*/ 784685 w 2603295"/>
                <a:gd name="connsiteY15" fmla="*/ 1775991 h 3547893"/>
                <a:gd name="connsiteX16" fmla="*/ 834936 w 2603295"/>
                <a:gd name="connsiteY16" fmla="*/ 1479677 h 3547893"/>
                <a:gd name="connsiteX17" fmla="*/ 715588 w 2603295"/>
                <a:gd name="connsiteY17" fmla="*/ 1280034 h 3547893"/>
                <a:gd name="connsiteX18" fmla="*/ 671618 w 2603295"/>
                <a:gd name="connsiteY18" fmla="*/ 1256917 h 3547893"/>
                <a:gd name="connsiteX19" fmla="*/ 715588 w 2603295"/>
                <a:gd name="connsiteY19" fmla="*/ 1235902 h 3547893"/>
                <a:gd name="connsiteX20" fmla="*/ 661149 w 2603295"/>
                <a:gd name="connsiteY20" fmla="*/ 1053071 h 3547893"/>
                <a:gd name="connsiteX21" fmla="*/ 636023 w 2603295"/>
                <a:gd name="connsiteY21" fmla="*/ 918574 h 3547893"/>
                <a:gd name="connsiteX22" fmla="*/ 443392 w 2603295"/>
                <a:gd name="connsiteY22" fmla="*/ 708423 h 3547893"/>
                <a:gd name="connsiteX23" fmla="*/ 497831 w 2603295"/>
                <a:gd name="connsiteY23" fmla="*/ 374282 h 3547893"/>
                <a:gd name="connsiteX24" fmla="*/ 755371 w 2603295"/>
                <a:gd name="connsiteY24" fmla="*/ 59056 h 3547893"/>
                <a:gd name="connsiteX25" fmla="*/ 901939 w 2603295"/>
                <a:gd name="connsiteY25" fmla="*/ 84274 h 354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03295" h="3547893">
                  <a:moveTo>
                    <a:pt x="901939" y="84274"/>
                  </a:moveTo>
                  <a:cubicBezTo>
                    <a:pt x="996161" y="69563"/>
                    <a:pt x="1142728" y="-20802"/>
                    <a:pt x="1255795" y="4416"/>
                  </a:cubicBezTo>
                  <a:cubicBezTo>
                    <a:pt x="1368861" y="27533"/>
                    <a:pt x="1492396" y="40142"/>
                    <a:pt x="1534273" y="143116"/>
                  </a:cubicBezTo>
                  <a:cubicBezTo>
                    <a:pt x="1534273" y="143116"/>
                    <a:pt x="1632683" y="88477"/>
                    <a:pt x="1695497" y="172537"/>
                  </a:cubicBezTo>
                  <a:cubicBezTo>
                    <a:pt x="1758312" y="256598"/>
                    <a:pt x="1787625" y="391094"/>
                    <a:pt x="1775062" y="546606"/>
                  </a:cubicBezTo>
                  <a:cubicBezTo>
                    <a:pt x="1762500" y="702118"/>
                    <a:pt x="1806470" y="687407"/>
                    <a:pt x="1800188" y="721032"/>
                  </a:cubicBezTo>
                  <a:cubicBezTo>
                    <a:pt x="1793907" y="754656"/>
                    <a:pt x="1764593" y="798788"/>
                    <a:pt x="1743655" y="815600"/>
                  </a:cubicBezTo>
                  <a:cubicBezTo>
                    <a:pt x="1743655" y="815600"/>
                    <a:pt x="1781344" y="916472"/>
                    <a:pt x="1743655" y="1017345"/>
                  </a:cubicBezTo>
                  <a:cubicBezTo>
                    <a:pt x="1705966" y="1116116"/>
                    <a:pt x="1641058" y="1153943"/>
                    <a:pt x="1618026" y="1153943"/>
                  </a:cubicBezTo>
                  <a:cubicBezTo>
                    <a:pt x="1618026" y="1153943"/>
                    <a:pt x="1586618" y="1298947"/>
                    <a:pt x="1613838" y="1395617"/>
                  </a:cubicBezTo>
                  <a:cubicBezTo>
                    <a:pt x="1643152" y="1494388"/>
                    <a:pt x="1752030" y="1683524"/>
                    <a:pt x="1842065" y="1736062"/>
                  </a:cubicBezTo>
                  <a:cubicBezTo>
                    <a:pt x="1932099" y="1788600"/>
                    <a:pt x="2382271" y="1952517"/>
                    <a:pt x="2434616" y="2139552"/>
                  </a:cubicBezTo>
                  <a:cubicBezTo>
                    <a:pt x="2486962" y="2326587"/>
                    <a:pt x="2865944" y="2822543"/>
                    <a:pt x="2279674" y="3314297"/>
                  </a:cubicBezTo>
                  <a:cubicBezTo>
                    <a:pt x="1999101" y="3551768"/>
                    <a:pt x="-65407" y="3812355"/>
                    <a:pt x="1595" y="2971750"/>
                  </a:cubicBezTo>
                  <a:cubicBezTo>
                    <a:pt x="64410" y="2185785"/>
                    <a:pt x="357545" y="2135349"/>
                    <a:pt x="451767" y="2049187"/>
                  </a:cubicBezTo>
                  <a:cubicBezTo>
                    <a:pt x="545989" y="1963025"/>
                    <a:pt x="677900" y="1813818"/>
                    <a:pt x="784685" y="1775991"/>
                  </a:cubicBezTo>
                  <a:cubicBezTo>
                    <a:pt x="784685" y="1775991"/>
                    <a:pt x="855875" y="1546926"/>
                    <a:pt x="834936" y="1479677"/>
                  </a:cubicBezTo>
                  <a:cubicBezTo>
                    <a:pt x="813998" y="1410327"/>
                    <a:pt x="730245" y="1324166"/>
                    <a:pt x="715588" y="1280034"/>
                  </a:cubicBezTo>
                  <a:lnTo>
                    <a:pt x="671618" y="1256917"/>
                  </a:lnTo>
                  <a:cubicBezTo>
                    <a:pt x="671618" y="1256917"/>
                    <a:pt x="682087" y="1250613"/>
                    <a:pt x="715588" y="1235902"/>
                  </a:cubicBezTo>
                  <a:cubicBezTo>
                    <a:pt x="715588" y="1235902"/>
                    <a:pt x="667431" y="1126623"/>
                    <a:pt x="661149" y="1053071"/>
                  </a:cubicBezTo>
                  <a:cubicBezTo>
                    <a:pt x="654868" y="979518"/>
                    <a:pt x="656962" y="937487"/>
                    <a:pt x="636023" y="918574"/>
                  </a:cubicBezTo>
                  <a:cubicBezTo>
                    <a:pt x="615085" y="899660"/>
                    <a:pt x="437110" y="893356"/>
                    <a:pt x="443392" y="708423"/>
                  </a:cubicBezTo>
                  <a:cubicBezTo>
                    <a:pt x="449673" y="523490"/>
                    <a:pt x="514582" y="517185"/>
                    <a:pt x="497831" y="374282"/>
                  </a:cubicBezTo>
                  <a:cubicBezTo>
                    <a:pt x="481080" y="231379"/>
                    <a:pt x="502019" y="101086"/>
                    <a:pt x="755371" y="59056"/>
                  </a:cubicBezTo>
                  <a:lnTo>
                    <a:pt x="901939" y="84274"/>
                  </a:lnTo>
                  <a:close/>
                </a:path>
              </a:pathLst>
            </a:custGeom>
            <a:solidFill>
              <a:srgbClr val="21A7BC"/>
            </a:solidFill>
            <a:ln w="20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AEFB359-E9B1-FEEA-1233-ABC9EFEB6795}"/>
                </a:ext>
              </a:extLst>
            </p:cNvPr>
            <p:cNvSpPr/>
            <p:nvPr/>
          </p:nvSpPr>
          <p:spPr>
            <a:xfrm>
              <a:off x="8400330" y="799458"/>
              <a:ext cx="2443490" cy="3354429"/>
            </a:xfrm>
            <a:custGeom>
              <a:avLst/>
              <a:gdLst>
                <a:gd name="connsiteX0" fmla="*/ 1666682 w 2443490"/>
                <a:gd name="connsiteY0" fmla="*/ 935590 h 3354429"/>
                <a:gd name="connsiteX1" fmla="*/ 1643650 w 2443490"/>
                <a:gd name="connsiteY1" fmla="*/ 1030158 h 3354429"/>
                <a:gd name="connsiteX2" fmla="*/ 667929 w 2443490"/>
                <a:gd name="connsiteY2" fmla="*/ 1835037 h 3354429"/>
                <a:gd name="connsiteX3" fmla="*/ 353856 w 2443490"/>
                <a:gd name="connsiteY3" fmla="*/ 2097726 h 3354429"/>
                <a:gd name="connsiteX4" fmla="*/ 0 w 2443490"/>
                <a:gd name="connsiteY4" fmla="*/ 2810138 h 3354429"/>
                <a:gd name="connsiteX5" fmla="*/ 1268856 w 2443490"/>
                <a:gd name="connsiteY5" fmla="*/ 1944316 h 3354429"/>
                <a:gd name="connsiteX6" fmla="*/ 816591 w 2443490"/>
                <a:gd name="connsiteY6" fmla="*/ 3083335 h 3354429"/>
                <a:gd name="connsiteX7" fmla="*/ 655366 w 2443490"/>
                <a:gd name="connsiteY7" fmla="*/ 2053594 h 3354429"/>
                <a:gd name="connsiteX8" fmla="*/ 475298 w 2443490"/>
                <a:gd name="connsiteY8" fmla="*/ 3016087 h 3354429"/>
                <a:gd name="connsiteX9" fmla="*/ 1063662 w 2443490"/>
                <a:gd name="connsiteY9" fmla="*/ 2055695 h 3354429"/>
                <a:gd name="connsiteX10" fmla="*/ 938032 w 2443490"/>
                <a:gd name="connsiteY10" fmla="*/ 2171279 h 3354429"/>
                <a:gd name="connsiteX11" fmla="*/ 864749 w 2443490"/>
                <a:gd name="connsiteY11" fmla="*/ 2070406 h 3354429"/>
                <a:gd name="connsiteX12" fmla="*/ 705618 w 2443490"/>
                <a:gd name="connsiteY12" fmla="*/ 2143959 h 3354429"/>
                <a:gd name="connsiteX13" fmla="*/ 757964 w 2443490"/>
                <a:gd name="connsiteY13" fmla="*/ 1950620 h 3354429"/>
                <a:gd name="connsiteX14" fmla="*/ 864749 w 2443490"/>
                <a:gd name="connsiteY14" fmla="*/ 1996853 h 3354429"/>
                <a:gd name="connsiteX15" fmla="*/ 912906 w 2443490"/>
                <a:gd name="connsiteY15" fmla="*/ 2019970 h 3354429"/>
                <a:gd name="connsiteX16" fmla="*/ 1090881 w 2443490"/>
                <a:gd name="connsiteY16" fmla="*/ 1959026 h 3354429"/>
                <a:gd name="connsiteX17" fmla="*/ 829154 w 2443490"/>
                <a:gd name="connsiteY17" fmla="*/ 1587059 h 3354429"/>
                <a:gd name="connsiteX18" fmla="*/ 749588 w 2443490"/>
                <a:gd name="connsiteY18" fmla="*/ 1862356 h 3354429"/>
                <a:gd name="connsiteX19" fmla="*/ 965252 w 2443490"/>
                <a:gd name="connsiteY19" fmla="*/ 1889676 h 3354429"/>
                <a:gd name="connsiteX20" fmla="*/ 982003 w 2443490"/>
                <a:gd name="connsiteY20" fmla="*/ 1801413 h 3354429"/>
                <a:gd name="connsiteX21" fmla="*/ 906625 w 2443490"/>
                <a:gd name="connsiteY21" fmla="*/ 1645901 h 3354429"/>
                <a:gd name="connsiteX22" fmla="*/ 1187197 w 2443490"/>
                <a:gd name="connsiteY22" fmla="*/ 1603870 h 3354429"/>
                <a:gd name="connsiteX23" fmla="*/ 1015504 w 2443490"/>
                <a:gd name="connsiteY23" fmla="*/ 1847646 h 3354429"/>
                <a:gd name="connsiteX24" fmla="*/ 1585023 w 2443490"/>
                <a:gd name="connsiteY24" fmla="*/ 1568145 h 3354429"/>
                <a:gd name="connsiteX25" fmla="*/ 1262575 w 2443490"/>
                <a:gd name="connsiteY25" fmla="*/ 1891778 h 3354429"/>
                <a:gd name="connsiteX26" fmla="*/ 1053193 w 2443490"/>
                <a:gd name="connsiteY26" fmla="*/ 1874966 h 3354429"/>
                <a:gd name="connsiteX27" fmla="*/ 1859314 w 2443490"/>
                <a:gd name="connsiteY27" fmla="*/ 1835037 h 3354429"/>
                <a:gd name="connsiteX28" fmla="*/ 1522209 w 2443490"/>
                <a:gd name="connsiteY28" fmla="*/ 2135553 h 3354429"/>
                <a:gd name="connsiteX29" fmla="*/ 1658307 w 2443490"/>
                <a:gd name="connsiteY29" fmla="*/ 2333095 h 3354429"/>
                <a:gd name="connsiteX30" fmla="*/ 984096 w 2443490"/>
                <a:gd name="connsiteY30" fmla="*/ 3354430 h 3354429"/>
                <a:gd name="connsiteX31" fmla="*/ 1612243 w 2443490"/>
                <a:gd name="connsiteY31" fmla="*/ 1383212 h 3354429"/>
                <a:gd name="connsiteX32" fmla="*/ 1903284 w 2443490"/>
                <a:gd name="connsiteY32" fmla="*/ 1771991 h 3354429"/>
                <a:gd name="connsiteX33" fmla="*/ 2443491 w 2443490"/>
                <a:gd name="connsiteY33" fmla="*/ 2152365 h 3354429"/>
                <a:gd name="connsiteX34" fmla="*/ 1616431 w 2443490"/>
                <a:gd name="connsiteY34" fmla="*/ 910372 h 3354429"/>
                <a:gd name="connsiteX35" fmla="*/ 1668776 w 2443490"/>
                <a:gd name="connsiteY35" fmla="*/ 853631 h 3354429"/>
                <a:gd name="connsiteX36" fmla="*/ 998753 w 2443490"/>
                <a:gd name="connsiteY36" fmla="*/ 376588 h 3354429"/>
                <a:gd name="connsiteX37" fmla="*/ 988284 w 2443490"/>
                <a:gd name="connsiteY37" fmla="*/ 303035 h 3354429"/>
                <a:gd name="connsiteX38" fmla="*/ 1126476 w 2443490"/>
                <a:gd name="connsiteY38" fmla="*/ 315644 h 3354429"/>
                <a:gd name="connsiteX39" fmla="*/ 1247918 w 2443490"/>
                <a:gd name="connsiteY39" fmla="*/ 399704 h 3354429"/>
                <a:gd name="connsiteX40" fmla="*/ 1373547 w 2443490"/>
                <a:gd name="connsiteY40" fmla="*/ 313542 h 3354429"/>
                <a:gd name="connsiteX41" fmla="*/ 607208 w 2443490"/>
                <a:gd name="connsiteY41" fmla="*/ 811601 h 3354429"/>
                <a:gd name="connsiteX42" fmla="*/ 655366 w 2443490"/>
                <a:gd name="connsiteY42" fmla="*/ 506881 h 3354429"/>
                <a:gd name="connsiteX43" fmla="*/ 868936 w 2443490"/>
                <a:gd name="connsiteY43" fmla="*/ 406009 h 3354429"/>
                <a:gd name="connsiteX44" fmla="*/ 992472 w 2443490"/>
                <a:gd name="connsiteY44" fmla="*/ 1574449 h 3354429"/>
                <a:gd name="connsiteX45" fmla="*/ 835435 w 2443490"/>
                <a:gd name="connsiteY45" fmla="*/ 1467272 h 3354429"/>
                <a:gd name="connsiteX46" fmla="*/ 766339 w 2443490"/>
                <a:gd name="connsiteY46" fmla="*/ 1366400 h 3354429"/>
                <a:gd name="connsiteX47" fmla="*/ 1616431 w 2443490"/>
                <a:gd name="connsiteY47" fmla="*/ 1160452 h 3354429"/>
                <a:gd name="connsiteX48" fmla="*/ 1490801 w 2443490"/>
                <a:gd name="connsiteY48" fmla="*/ 1414735 h 3354429"/>
                <a:gd name="connsiteX49" fmla="*/ 1130664 w 2443490"/>
                <a:gd name="connsiteY49" fmla="*/ 1580754 h 3354429"/>
                <a:gd name="connsiteX50" fmla="*/ 1576648 w 2443490"/>
                <a:gd name="connsiteY50" fmla="*/ 1156249 h 3354429"/>
                <a:gd name="connsiteX51" fmla="*/ 1733685 w 2443490"/>
                <a:gd name="connsiteY51" fmla="*/ 1013346 h 3354429"/>
                <a:gd name="connsiteX52" fmla="*/ 1742060 w 2443490"/>
                <a:gd name="connsiteY52" fmla="*/ 855733 h 3354429"/>
                <a:gd name="connsiteX53" fmla="*/ 1442643 w 2443490"/>
                <a:gd name="connsiteY53" fmla="*/ 389197 h 3354429"/>
                <a:gd name="connsiteX54" fmla="*/ 1503364 w 2443490"/>
                <a:gd name="connsiteY54" fmla="*/ 637175 h 3354429"/>
                <a:gd name="connsiteX55" fmla="*/ 1612243 w 2443490"/>
                <a:gd name="connsiteY55" fmla="*/ 836819 h 3354429"/>
                <a:gd name="connsiteX56" fmla="*/ 1771373 w 2443490"/>
                <a:gd name="connsiteY56" fmla="*/ 767469 h 3354429"/>
                <a:gd name="connsiteX57" fmla="*/ 1536865 w 2443490"/>
                <a:gd name="connsiteY57" fmla="*/ 149624 h 3354429"/>
                <a:gd name="connsiteX58" fmla="*/ 1744154 w 2443490"/>
                <a:gd name="connsiteY58" fmla="*/ 254700 h 3354429"/>
                <a:gd name="connsiteX59" fmla="*/ 1773467 w 2443490"/>
                <a:gd name="connsiteY59" fmla="*/ 666596 h 3354429"/>
                <a:gd name="connsiteX60" fmla="*/ 632334 w 2443490"/>
                <a:gd name="connsiteY60" fmla="*/ 922981 h 3354429"/>
                <a:gd name="connsiteX61" fmla="*/ 450172 w 2443490"/>
                <a:gd name="connsiteY61" fmla="*/ 740149 h 3354429"/>
                <a:gd name="connsiteX62" fmla="*/ 494142 w 2443490"/>
                <a:gd name="connsiteY62" fmla="*/ 443836 h 3354429"/>
                <a:gd name="connsiteX63" fmla="*/ 510893 w 2443490"/>
                <a:gd name="connsiteY63" fmla="*/ 193756 h 3354429"/>
                <a:gd name="connsiteX64" fmla="*/ 776808 w 2443490"/>
                <a:gd name="connsiteY64" fmla="*/ 59260 h 3354429"/>
                <a:gd name="connsiteX65" fmla="*/ 1059474 w 2443490"/>
                <a:gd name="connsiteY65" fmla="*/ 38244 h 3354429"/>
                <a:gd name="connsiteX66" fmla="*/ 1486614 w 2443490"/>
                <a:gd name="connsiteY66" fmla="*/ 80275 h 3354429"/>
                <a:gd name="connsiteX67" fmla="*/ 674211 w 2443490"/>
                <a:gd name="connsiteY67" fmla="*/ 1116320 h 3354429"/>
                <a:gd name="connsiteX68" fmla="*/ 644897 w 2443490"/>
                <a:gd name="connsiteY68" fmla="*/ 971316 h 3354429"/>
                <a:gd name="connsiteX69" fmla="*/ 690961 w 2443490"/>
                <a:gd name="connsiteY69" fmla="*/ 794789 h 3354429"/>
                <a:gd name="connsiteX70" fmla="*/ 954783 w 2443490"/>
                <a:gd name="connsiteY70" fmla="*/ 813702 h 3354429"/>
                <a:gd name="connsiteX71" fmla="*/ 1126476 w 2443490"/>
                <a:gd name="connsiteY71" fmla="*/ 777976 h 3354429"/>
                <a:gd name="connsiteX72" fmla="*/ 1371453 w 2443490"/>
                <a:gd name="connsiteY72" fmla="*/ 765367 h 3354429"/>
                <a:gd name="connsiteX73" fmla="*/ 1136945 w 2443490"/>
                <a:gd name="connsiteY73" fmla="*/ 841022 h 3354429"/>
                <a:gd name="connsiteX74" fmla="*/ 1371453 w 2443490"/>
                <a:gd name="connsiteY74" fmla="*/ 820007 h 3354429"/>
                <a:gd name="connsiteX75" fmla="*/ 741213 w 2443490"/>
                <a:gd name="connsiteY75" fmla="*/ 868342 h 3354429"/>
                <a:gd name="connsiteX76" fmla="*/ 929657 w 2443490"/>
                <a:gd name="connsiteY76" fmla="*/ 849428 h 3354429"/>
                <a:gd name="connsiteX77" fmla="*/ 969440 w 2443490"/>
                <a:gd name="connsiteY77" fmla="*/ 1307558 h 3354429"/>
                <a:gd name="connsiteX78" fmla="*/ 1069943 w 2443490"/>
                <a:gd name="connsiteY78" fmla="*/ 1303354 h 3354429"/>
                <a:gd name="connsiteX79" fmla="*/ 977815 w 2443490"/>
                <a:gd name="connsiteY79" fmla="*/ 1278136 h 3354429"/>
                <a:gd name="connsiteX80" fmla="*/ 1059474 w 2443490"/>
                <a:gd name="connsiteY80" fmla="*/ 1276035 h 3354429"/>
                <a:gd name="connsiteX81" fmla="*/ 990378 w 2443490"/>
                <a:gd name="connsiteY81" fmla="*/ 1246614 h 3354429"/>
                <a:gd name="connsiteX82" fmla="*/ 1040630 w 2443490"/>
                <a:gd name="connsiteY82" fmla="*/ 1246614 h 3354429"/>
                <a:gd name="connsiteX83" fmla="*/ 670023 w 2443490"/>
                <a:gd name="connsiteY83" fmla="*/ 1259223 h 3354429"/>
                <a:gd name="connsiteX84" fmla="*/ 988284 w 2443490"/>
                <a:gd name="connsiteY84" fmla="*/ 1202482 h 3354429"/>
                <a:gd name="connsiteX85" fmla="*/ 927563 w 2443490"/>
                <a:gd name="connsiteY85" fmla="*/ 1173061 h 3354429"/>
                <a:gd name="connsiteX86" fmla="*/ 716087 w 2443490"/>
                <a:gd name="connsiteY86" fmla="*/ 1238208 h 3354429"/>
                <a:gd name="connsiteX87" fmla="*/ 1055286 w 2443490"/>
                <a:gd name="connsiteY87" fmla="*/ 1212990 h 3354429"/>
                <a:gd name="connsiteX88" fmla="*/ 1404955 w 2443490"/>
                <a:gd name="connsiteY88" fmla="*/ 1183568 h 3354429"/>
                <a:gd name="connsiteX89" fmla="*/ 1122289 w 2443490"/>
                <a:gd name="connsiteY89" fmla="*/ 1164655 h 3354429"/>
                <a:gd name="connsiteX90" fmla="*/ 1277231 w 2443490"/>
                <a:gd name="connsiteY90" fmla="*/ 1204583 h 3354429"/>
                <a:gd name="connsiteX91" fmla="*/ 1038536 w 2443490"/>
                <a:gd name="connsiteY91" fmla="*/ 1135233 h 3354429"/>
                <a:gd name="connsiteX92" fmla="*/ 1124383 w 2443490"/>
                <a:gd name="connsiteY92" fmla="*/ 1122624 h 3354429"/>
                <a:gd name="connsiteX93" fmla="*/ 944314 w 2443490"/>
                <a:gd name="connsiteY93" fmla="*/ 1133132 h 3354429"/>
                <a:gd name="connsiteX94" fmla="*/ 1002941 w 2443490"/>
                <a:gd name="connsiteY94" fmla="*/ 1147843 h 3354429"/>
                <a:gd name="connsiteX95" fmla="*/ 1002941 w 2443490"/>
                <a:gd name="connsiteY95" fmla="*/ 862037 h 3354429"/>
                <a:gd name="connsiteX96" fmla="*/ 965252 w 2443490"/>
                <a:gd name="connsiteY96" fmla="*/ 950301 h 3354429"/>
                <a:gd name="connsiteX97" fmla="*/ 933845 w 2443490"/>
                <a:gd name="connsiteY97" fmla="*/ 1030158 h 3354429"/>
                <a:gd name="connsiteX98" fmla="*/ 921282 w 2443490"/>
                <a:gd name="connsiteY98" fmla="*/ 1103711 h 3354429"/>
                <a:gd name="connsiteX99" fmla="*/ 814497 w 2443490"/>
                <a:gd name="connsiteY99" fmla="*/ 847326 h 3354429"/>
                <a:gd name="connsiteX100" fmla="*/ 835435 w 2443490"/>
                <a:gd name="connsiteY100" fmla="*/ 895661 h 3354429"/>
                <a:gd name="connsiteX101" fmla="*/ 877311 w 2443490"/>
                <a:gd name="connsiteY101" fmla="*/ 836819 h 3354429"/>
                <a:gd name="connsiteX102" fmla="*/ 1210229 w 2443490"/>
                <a:gd name="connsiteY102" fmla="*/ 815804 h 3354429"/>
                <a:gd name="connsiteX103" fmla="*/ 1233261 w 2443490"/>
                <a:gd name="connsiteY103" fmla="*/ 868342 h 3354429"/>
                <a:gd name="connsiteX104" fmla="*/ 1277231 w 2443490"/>
                <a:gd name="connsiteY104" fmla="*/ 805296 h 335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443490" h="3354429">
                  <a:moveTo>
                    <a:pt x="1666682" y="935590"/>
                  </a:moveTo>
                  <a:cubicBezTo>
                    <a:pt x="1683433" y="946097"/>
                    <a:pt x="1670870" y="1007041"/>
                    <a:pt x="1643650" y="1030158"/>
                  </a:cubicBezTo>
                  <a:moveTo>
                    <a:pt x="667929" y="1835037"/>
                  </a:moveTo>
                  <a:cubicBezTo>
                    <a:pt x="611396" y="1933808"/>
                    <a:pt x="431327" y="2062000"/>
                    <a:pt x="353856" y="2097726"/>
                  </a:cubicBezTo>
                  <a:cubicBezTo>
                    <a:pt x="278478" y="2133452"/>
                    <a:pt x="83753" y="2377227"/>
                    <a:pt x="0" y="2810138"/>
                  </a:cubicBezTo>
                  <a:moveTo>
                    <a:pt x="1268856" y="1944316"/>
                  </a:moveTo>
                  <a:cubicBezTo>
                    <a:pt x="1105538" y="2141858"/>
                    <a:pt x="904531" y="2358313"/>
                    <a:pt x="816591" y="3083335"/>
                  </a:cubicBezTo>
                  <a:moveTo>
                    <a:pt x="655366" y="2053594"/>
                  </a:moveTo>
                  <a:cubicBezTo>
                    <a:pt x="657460" y="2122944"/>
                    <a:pt x="556957" y="2772311"/>
                    <a:pt x="475298" y="3016087"/>
                  </a:cubicBezTo>
                  <a:moveTo>
                    <a:pt x="1063662" y="2055695"/>
                  </a:moveTo>
                  <a:cubicBezTo>
                    <a:pt x="1044817" y="2112437"/>
                    <a:pt x="973627" y="2200700"/>
                    <a:pt x="938032" y="2171279"/>
                  </a:cubicBezTo>
                  <a:cubicBezTo>
                    <a:pt x="902437" y="2141858"/>
                    <a:pt x="864749" y="2070406"/>
                    <a:pt x="864749" y="2070406"/>
                  </a:cubicBezTo>
                  <a:cubicBezTo>
                    <a:pt x="864749" y="2070406"/>
                    <a:pt x="720275" y="2198598"/>
                    <a:pt x="705618" y="2143959"/>
                  </a:cubicBezTo>
                  <a:cubicBezTo>
                    <a:pt x="690961" y="2089320"/>
                    <a:pt x="720275" y="1942214"/>
                    <a:pt x="757964" y="1950620"/>
                  </a:cubicBezTo>
                  <a:cubicBezTo>
                    <a:pt x="795652" y="1959026"/>
                    <a:pt x="847998" y="1952721"/>
                    <a:pt x="864749" y="1996853"/>
                  </a:cubicBezTo>
                  <a:moveTo>
                    <a:pt x="912906" y="2019970"/>
                  </a:moveTo>
                  <a:cubicBezTo>
                    <a:pt x="996659" y="1965331"/>
                    <a:pt x="1044817" y="1935909"/>
                    <a:pt x="1090881" y="1959026"/>
                  </a:cubicBezTo>
                  <a:moveTo>
                    <a:pt x="829154" y="1587059"/>
                  </a:moveTo>
                  <a:cubicBezTo>
                    <a:pt x="829154" y="1587059"/>
                    <a:pt x="780996" y="1832935"/>
                    <a:pt x="749588" y="1862356"/>
                  </a:cubicBezTo>
                  <a:cubicBezTo>
                    <a:pt x="749588" y="1862356"/>
                    <a:pt x="879405" y="1914894"/>
                    <a:pt x="965252" y="1889676"/>
                  </a:cubicBezTo>
                  <a:moveTo>
                    <a:pt x="982003" y="1801413"/>
                  </a:moveTo>
                  <a:cubicBezTo>
                    <a:pt x="938032" y="1721555"/>
                    <a:pt x="906625" y="1645901"/>
                    <a:pt x="906625" y="1645901"/>
                  </a:cubicBezTo>
                  <a:moveTo>
                    <a:pt x="1187197" y="1603870"/>
                  </a:moveTo>
                  <a:cubicBezTo>
                    <a:pt x="1103444" y="1736266"/>
                    <a:pt x="1015504" y="1847646"/>
                    <a:pt x="1015504" y="1847646"/>
                  </a:cubicBezTo>
                  <a:moveTo>
                    <a:pt x="1585023" y="1568145"/>
                  </a:moveTo>
                  <a:cubicBezTo>
                    <a:pt x="1585023" y="1568145"/>
                    <a:pt x="1266762" y="1851849"/>
                    <a:pt x="1262575" y="1891778"/>
                  </a:cubicBezTo>
                  <a:cubicBezTo>
                    <a:pt x="1262575" y="1891778"/>
                    <a:pt x="1166259" y="1849748"/>
                    <a:pt x="1053193" y="1874966"/>
                  </a:cubicBezTo>
                  <a:moveTo>
                    <a:pt x="1859314" y="1835037"/>
                  </a:moveTo>
                  <a:cubicBezTo>
                    <a:pt x="1825813" y="1952721"/>
                    <a:pt x="1769280" y="2108233"/>
                    <a:pt x="1522209" y="2135553"/>
                  </a:cubicBezTo>
                  <a:cubicBezTo>
                    <a:pt x="1522209" y="2135553"/>
                    <a:pt x="1729497" y="2223816"/>
                    <a:pt x="1658307" y="2333095"/>
                  </a:cubicBezTo>
                  <a:cubicBezTo>
                    <a:pt x="1587117" y="2442374"/>
                    <a:pt x="1097163" y="2801732"/>
                    <a:pt x="984096" y="3354430"/>
                  </a:cubicBezTo>
                  <a:moveTo>
                    <a:pt x="1612243" y="1383212"/>
                  </a:moveTo>
                  <a:cubicBezTo>
                    <a:pt x="1639463" y="1473577"/>
                    <a:pt x="1714840" y="1671119"/>
                    <a:pt x="1903284" y="1771991"/>
                  </a:cubicBezTo>
                  <a:cubicBezTo>
                    <a:pt x="2091728" y="1872864"/>
                    <a:pt x="2338799" y="1942214"/>
                    <a:pt x="2443491" y="2152365"/>
                  </a:cubicBezTo>
                  <a:moveTo>
                    <a:pt x="1616431" y="910372"/>
                  </a:moveTo>
                  <a:cubicBezTo>
                    <a:pt x="1641557" y="872545"/>
                    <a:pt x="1668776" y="853631"/>
                    <a:pt x="1668776" y="853631"/>
                  </a:cubicBezTo>
                  <a:moveTo>
                    <a:pt x="998753" y="376588"/>
                  </a:moveTo>
                  <a:cubicBezTo>
                    <a:pt x="979909" y="376588"/>
                    <a:pt x="952689" y="353471"/>
                    <a:pt x="988284" y="303035"/>
                  </a:cubicBezTo>
                  <a:cubicBezTo>
                    <a:pt x="1025973" y="252599"/>
                    <a:pt x="1105538" y="244193"/>
                    <a:pt x="1126476" y="315644"/>
                  </a:cubicBezTo>
                  <a:cubicBezTo>
                    <a:pt x="1149508" y="387095"/>
                    <a:pt x="1168353" y="416517"/>
                    <a:pt x="1247918" y="399704"/>
                  </a:cubicBezTo>
                  <a:cubicBezTo>
                    <a:pt x="1327483" y="382892"/>
                    <a:pt x="1356797" y="347167"/>
                    <a:pt x="1373547" y="313542"/>
                  </a:cubicBezTo>
                  <a:moveTo>
                    <a:pt x="607208" y="811601"/>
                  </a:moveTo>
                  <a:cubicBezTo>
                    <a:pt x="615584" y="756961"/>
                    <a:pt x="605115" y="561521"/>
                    <a:pt x="655366" y="506881"/>
                  </a:cubicBezTo>
                  <a:cubicBezTo>
                    <a:pt x="705618" y="454344"/>
                    <a:pt x="724462" y="424923"/>
                    <a:pt x="868936" y="406009"/>
                  </a:cubicBezTo>
                  <a:moveTo>
                    <a:pt x="992472" y="1574449"/>
                  </a:moveTo>
                  <a:cubicBezTo>
                    <a:pt x="938032" y="1563942"/>
                    <a:pt x="900343" y="1551333"/>
                    <a:pt x="835435" y="1467272"/>
                  </a:cubicBezTo>
                  <a:cubicBezTo>
                    <a:pt x="770527" y="1383212"/>
                    <a:pt x="766339" y="1366400"/>
                    <a:pt x="766339" y="1366400"/>
                  </a:cubicBezTo>
                  <a:moveTo>
                    <a:pt x="1616431" y="1160452"/>
                  </a:moveTo>
                  <a:cubicBezTo>
                    <a:pt x="1608055" y="1242411"/>
                    <a:pt x="1576648" y="1360095"/>
                    <a:pt x="1490801" y="1414735"/>
                  </a:cubicBezTo>
                  <a:cubicBezTo>
                    <a:pt x="1404955" y="1469374"/>
                    <a:pt x="1208135" y="1587059"/>
                    <a:pt x="1130664" y="1580754"/>
                  </a:cubicBezTo>
                  <a:moveTo>
                    <a:pt x="1576648" y="1156249"/>
                  </a:moveTo>
                  <a:cubicBezTo>
                    <a:pt x="1654119" y="1137335"/>
                    <a:pt x="1700184" y="1131031"/>
                    <a:pt x="1733685" y="1013346"/>
                  </a:cubicBezTo>
                  <a:cubicBezTo>
                    <a:pt x="1762998" y="910372"/>
                    <a:pt x="1742060" y="855733"/>
                    <a:pt x="1742060" y="855733"/>
                  </a:cubicBezTo>
                  <a:moveTo>
                    <a:pt x="1442643" y="389197"/>
                  </a:moveTo>
                  <a:cubicBezTo>
                    <a:pt x="1488707" y="454344"/>
                    <a:pt x="1515927" y="559419"/>
                    <a:pt x="1503364" y="637175"/>
                  </a:cubicBezTo>
                  <a:cubicBezTo>
                    <a:pt x="1490801" y="714931"/>
                    <a:pt x="1528490" y="838920"/>
                    <a:pt x="1612243" y="836819"/>
                  </a:cubicBezTo>
                  <a:cubicBezTo>
                    <a:pt x="1695996" y="834717"/>
                    <a:pt x="1739966" y="828413"/>
                    <a:pt x="1771373" y="767469"/>
                  </a:cubicBezTo>
                  <a:moveTo>
                    <a:pt x="1536865" y="149624"/>
                  </a:moveTo>
                  <a:cubicBezTo>
                    <a:pt x="1578742" y="120203"/>
                    <a:pt x="1677151" y="94985"/>
                    <a:pt x="1744154" y="254700"/>
                  </a:cubicBezTo>
                  <a:cubicBezTo>
                    <a:pt x="1809062" y="414415"/>
                    <a:pt x="1752529" y="603551"/>
                    <a:pt x="1773467" y="666596"/>
                  </a:cubicBezTo>
                  <a:moveTo>
                    <a:pt x="632334" y="922981"/>
                  </a:moveTo>
                  <a:cubicBezTo>
                    <a:pt x="590458" y="899864"/>
                    <a:pt x="487861" y="901966"/>
                    <a:pt x="450172" y="740149"/>
                  </a:cubicBezTo>
                  <a:cubicBezTo>
                    <a:pt x="412483" y="578333"/>
                    <a:pt x="483673" y="561521"/>
                    <a:pt x="494142" y="443836"/>
                  </a:cubicBezTo>
                  <a:cubicBezTo>
                    <a:pt x="506705" y="326151"/>
                    <a:pt x="460641" y="263106"/>
                    <a:pt x="510893" y="193756"/>
                  </a:cubicBezTo>
                  <a:cubicBezTo>
                    <a:pt x="559051" y="124406"/>
                    <a:pt x="676305" y="38244"/>
                    <a:pt x="776808" y="59260"/>
                  </a:cubicBezTo>
                  <a:cubicBezTo>
                    <a:pt x="877311" y="80275"/>
                    <a:pt x="860561" y="107594"/>
                    <a:pt x="1059474" y="38244"/>
                  </a:cubicBezTo>
                  <a:cubicBezTo>
                    <a:pt x="1258387" y="-31105"/>
                    <a:pt x="1415424" y="417"/>
                    <a:pt x="1486614" y="80275"/>
                  </a:cubicBezTo>
                  <a:moveTo>
                    <a:pt x="674211" y="1116320"/>
                  </a:moveTo>
                  <a:cubicBezTo>
                    <a:pt x="644897" y="1074290"/>
                    <a:pt x="644897" y="971316"/>
                    <a:pt x="644897" y="971316"/>
                  </a:cubicBezTo>
                  <a:moveTo>
                    <a:pt x="690961" y="794789"/>
                  </a:moveTo>
                  <a:cubicBezTo>
                    <a:pt x="722369" y="761164"/>
                    <a:pt x="843810" y="746454"/>
                    <a:pt x="954783" y="813702"/>
                  </a:cubicBezTo>
                  <a:moveTo>
                    <a:pt x="1126476" y="777976"/>
                  </a:moveTo>
                  <a:cubicBezTo>
                    <a:pt x="1185103" y="750657"/>
                    <a:pt x="1283513" y="706525"/>
                    <a:pt x="1371453" y="765367"/>
                  </a:cubicBezTo>
                  <a:moveTo>
                    <a:pt x="1136945" y="841022"/>
                  </a:moveTo>
                  <a:cubicBezTo>
                    <a:pt x="1136945" y="841022"/>
                    <a:pt x="1245824" y="756961"/>
                    <a:pt x="1371453" y="820007"/>
                  </a:cubicBezTo>
                  <a:moveTo>
                    <a:pt x="741213" y="868342"/>
                  </a:moveTo>
                  <a:cubicBezTo>
                    <a:pt x="772620" y="843123"/>
                    <a:pt x="835435" y="813702"/>
                    <a:pt x="929657" y="849428"/>
                  </a:cubicBezTo>
                  <a:moveTo>
                    <a:pt x="969440" y="1307558"/>
                  </a:moveTo>
                  <a:cubicBezTo>
                    <a:pt x="986190" y="1320167"/>
                    <a:pt x="1040630" y="1328573"/>
                    <a:pt x="1069943" y="1303354"/>
                  </a:cubicBezTo>
                  <a:moveTo>
                    <a:pt x="977815" y="1278136"/>
                  </a:moveTo>
                  <a:cubicBezTo>
                    <a:pt x="1017597" y="1286542"/>
                    <a:pt x="1040630" y="1282339"/>
                    <a:pt x="1059474" y="1276035"/>
                  </a:cubicBezTo>
                  <a:moveTo>
                    <a:pt x="990378" y="1246614"/>
                  </a:moveTo>
                  <a:cubicBezTo>
                    <a:pt x="990378" y="1246614"/>
                    <a:pt x="1017597" y="1248715"/>
                    <a:pt x="1040630" y="1246614"/>
                  </a:cubicBezTo>
                  <a:moveTo>
                    <a:pt x="670023" y="1259223"/>
                  </a:moveTo>
                  <a:cubicBezTo>
                    <a:pt x="684680" y="1273933"/>
                    <a:pt x="864749" y="1370603"/>
                    <a:pt x="988284" y="1202482"/>
                  </a:cubicBezTo>
                  <a:moveTo>
                    <a:pt x="927563" y="1173061"/>
                  </a:moveTo>
                  <a:cubicBezTo>
                    <a:pt x="843810" y="1238208"/>
                    <a:pt x="808215" y="1231903"/>
                    <a:pt x="716087" y="1238208"/>
                  </a:cubicBezTo>
                  <a:moveTo>
                    <a:pt x="1055286" y="1212990"/>
                  </a:moveTo>
                  <a:cubicBezTo>
                    <a:pt x="1082506" y="1244512"/>
                    <a:pt x="1206042" y="1397922"/>
                    <a:pt x="1404955" y="1183568"/>
                  </a:cubicBezTo>
                  <a:moveTo>
                    <a:pt x="1122289" y="1164655"/>
                  </a:moveTo>
                  <a:cubicBezTo>
                    <a:pt x="1145321" y="1194076"/>
                    <a:pt x="1170447" y="1242411"/>
                    <a:pt x="1277231" y="1204583"/>
                  </a:cubicBezTo>
                  <a:moveTo>
                    <a:pt x="1038536" y="1135233"/>
                  </a:moveTo>
                  <a:cubicBezTo>
                    <a:pt x="1055286" y="1118421"/>
                    <a:pt x="1082506" y="1112117"/>
                    <a:pt x="1124383" y="1122624"/>
                  </a:cubicBezTo>
                  <a:moveTo>
                    <a:pt x="944314" y="1133132"/>
                  </a:moveTo>
                  <a:cubicBezTo>
                    <a:pt x="977815" y="1135233"/>
                    <a:pt x="1002941" y="1147843"/>
                    <a:pt x="1002941" y="1147843"/>
                  </a:cubicBezTo>
                  <a:moveTo>
                    <a:pt x="1002941" y="862037"/>
                  </a:moveTo>
                  <a:cubicBezTo>
                    <a:pt x="986190" y="891458"/>
                    <a:pt x="969440" y="925082"/>
                    <a:pt x="965252" y="950301"/>
                  </a:cubicBezTo>
                  <a:cubicBezTo>
                    <a:pt x="963158" y="975519"/>
                    <a:pt x="948501" y="1009143"/>
                    <a:pt x="933845" y="1030158"/>
                  </a:cubicBezTo>
                  <a:cubicBezTo>
                    <a:pt x="919188" y="1051173"/>
                    <a:pt x="917094" y="1084797"/>
                    <a:pt x="921282" y="1103711"/>
                  </a:cubicBezTo>
                  <a:moveTo>
                    <a:pt x="814497" y="847326"/>
                  </a:moveTo>
                  <a:cubicBezTo>
                    <a:pt x="814497" y="862037"/>
                    <a:pt x="808215" y="889357"/>
                    <a:pt x="835435" y="895661"/>
                  </a:cubicBezTo>
                  <a:cubicBezTo>
                    <a:pt x="864749" y="901966"/>
                    <a:pt x="896156" y="874646"/>
                    <a:pt x="877311" y="836819"/>
                  </a:cubicBezTo>
                  <a:moveTo>
                    <a:pt x="1210229" y="815804"/>
                  </a:moveTo>
                  <a:cubicBezTo>
                    <a:pt x="1210229" y="830514"/>
                    <a:pt x="1203948" y="862037"/>
                    <a:pt x="1233261" y="868342"/>
                  </a:cubicBezTo>
                  <a:cubicBezTo>
                    <a:pt x="1262575" y="876748"/>
                    <a:pt x="1293982" y="847326"/>
                    <a:pt x="1277231" y="805296"/>
                  </a:cubicBezTo>
                </a:path>
              </a:pathLst>
            </a:custGeom>
            <a:noFill/>
            <a:ln w="23743" cap="rnd">
              <a:solidFill>
                <a:srgbClr val="1C1C1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6933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2BCFB88-9E7F-A0B7-BFF7-0D102352C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BE8AE7-3BC4-2D87-F266-1BC3E642F6D3}"/>
              </a:ext>
            </a:extLst>
          </p:cNvPr>
          <p:cNvSpPr txBox="1"/>
          <p:nvPr/>
        </p:nvSpPr>
        <p:spPr>
          <a:xfrm>
            <a:off x="944165" y="463233"/>
            <a:ext cx="68212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5B7F"/>
                </a:solidFill>
                <a:latin typeface="HK Grotesk" pitchFamily="2" charset="77"/>
              </a:rPr>
              <a:t>Jan Szczepanik nazywany był „polskim Leonardem”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F920F-34BC-7A46-193E-8ED7AD981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036" y="0"/>
            <a:ext cx="4787941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437101" y="3904433"/>
            <a:ext cx="511646" cy="4787943"/>
            <a:chOff x="11581037" y="1122577"/>
            <a:chExt cx="511646" cy="610259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1237059"/>
              <a:ext cx="511646" cy="5988111"/>
              <a:chOff x="11581037" y="1237059"/>
              <a:chExt cx="511646" cy="598811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2" y="1237059"/>
                <a:ext cx="403921" cy="598811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8850595" y="4066151"/>
              <a:ext cx="61025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en.wikipedia.org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Leonardo_da_Vinci</a:t>
              </a:r>
              <a:r>
                <a:rPr lang="pl-PL" sz="800" dirty="0">
                  <a:solidFill>
                    <a:srgbClr val="005B7F"/>
                  </a:solidFill>
                </a:rPr>
                <a:t>#/media/File:Francesco_</a:t>
              </a:r>
              <a:r>
                <a:rPr lang="pl-PL" sz="800" dirty="0" err="1">
                  <a:solidFill>
                    <a:srgbClr val="005B7F"/>
                  </a:solidFill>
                </a:rPr>
                <a:t>Melzi</a:t>
              </a:r>
              <a:r>
                <a:rPr lang="pl-PL" sz="800" dirty="0">
                  <a:solidFill>
                    <a:srgbClr val="005B7F"/>
                  </a:solidFill>
                </a:rPr>
                <a:t>_-_</a:t>
              </a:r>
              <a:r>
                <a:rPr lang="pl-PL" sz="800" dirty="0" err="1">
                  <a:solidFill>
                    <a:srgbClr val="005B7F"/>
                  </a:solidFill>
                </a:rPr>
                <a:t>Portrait_of_Leonardo.png</a:t>
              </a:r>
              <a:endParaRPr lang="pl-PL" sz="800" dirty="0">
                <a:solidFill>
                  <a:srgbClr val="005B7F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7DD7FA-4723-4323-D86C-A7ADBDF58580}"/>
              </a:ext>
            </a:extLst>
          </p:cNvPr>
          <p:cNvGrpSpPr/>
          <p:nvPr/>
        </p:nvGrpSpPr>
        <p:grpSpPr>
          <a:xfrm>
            <a:off x="1089066" y="2429322"/>
            <a:ext cx="5633441" cy="1999356"/>
            <a:chOff x="700142" y="2280210"/>
            <a:chExt cx="5633441" cy="1999356"/>
          </a:xfrm>
        </p:grpSpPr>
        <p:sp>
          <p:nvSpPr>
            <p:cNvPr id="25" name="Pięciokąt 43">
              <a:extLst>
                <a:ext uri="{FF2B5EF4-FFF2-40B4-BE49-F238E27FC236}">
                  <a16:creationId xmlns:a16="http://schemas.microsoft.com/office/drawing/2014/main" id="{D1D6F0B0-6023-2555-4FC3-0B73AE51C4EE}"/>
                </a:ext>
              </a:extLst>
            </p:cNvPr>
            <p:cNvSpPr/>
            <p:nvPr/>
          </p:nvSpPr>
          <p:spPr>
            <a:xfrm>
              <a:off x="700142" y="2280210"/>
              <a:ext cx="5633441" cy="1999356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898A10-6B7C-D9A7-5D72-42FBF8FA31C1}"/>
                </a:ext>
              </a:extLst>
            </p:cNvPr>
            <p:cNvSpPr txBox="1"/>
            <p:nvPr/>
          </p:nvSpPr>
          <p:spPr>
            <a:xfrm>
              <a:off x="772517" y="2356368"/>
              <a:ext cx="4482655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Leonardo da Vinci </a:t>
              </a:r>
              <a:r>
                <a:rPr lang="pl-PL" sz="1800" b="1" dirty="0">
                  <a:solidFill>
                    <a:srgbClr val="005B7F"/>
                  </a:solidFill>
                  <a:latin typeface="HK Grotesk" pitchFamily="2" charset="77"/>
                </a:rPr>
                <a:t>(1452-1519) wszechstronnie utalentowany samouk (wynalazca, inżynier, muzyk, matematyk, architekt, rzeźbiarz, malarz itd.).</a:t>
              </a:r>
            </a:p>
            <a:p>
              <a:r>
                <a:rPr lang="pl-PL" sz="1800" b="1" dirty="0">
                  <a:solidFill>
                    <a:srgbClr val="005B7F"/>
                  </a:solidFill>
                  <a:latin typeface="HK Grotesk" pitchFamily="2" charset="77"/>
                </a:rPr>
                <a:t>To właśnie głównie o nim myślimy, mówiąc „człowiek renesansu”.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270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9">
            <a:extLst>
              <a:ext uri="{FF2B5EF4-FFF2-40B4-BE49-F238E27FC236}">
                <a16:creationId xmlns:a16="http://schemas.microsoft.com/office/drawing/2014/main" id="{20C8FC1D-0131-83BC-A7C4-5429B40FE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953" y="220716"/>
            <a:ext cx="4698123" cy="6483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BE8AE7-3BC4-2D87-F266-1BC3E642F6D3}"/>
              </a:ext>
            </a:extLst>
          </p:cNvPr>
          <p:cNvSpPr txBox="1"/>
          <p:nvPr/>
        </p:nvSpPr>
        <p:spPr>
          <a:xfrm>
            <a:off x="944165" y="463233"/>
            <a:ext cx="68212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5B7F"/>
                </a:solidFill>
                <a:latin typeface="HK Grotesk" pitchFamily="2" charset="77"/>
              </a:rPr>
              <a:t>Jan Szczepanik nazywany był „polskim Edisonem”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438312" y="4055545"/>
            <a:ext cx="509224" cy="4787942"/>
            <a:chOff x="11581037" y="1122578"/>
            <a:chExt cx="509224" cy="61025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1237059"/>
              <a:ext cx="509224" cy="5988111"/>
              <a:chOff x="11581037" y="1237059"/>
              <a:chExt cx="509224" cy="598811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2" y="1237059"/>
                <a:ext cx="401499" cy="598811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8850596" y="4066152"/>
              <a:ext cx="61025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paoloborzacchiello.wordpress.com</a:t>
              </a:r>
              <a:r>
                <a:rPr lang="pl-PL" sz="800" dirty="0">
                  <a:solidFill>
                    <a:srgbClr val="005B7F"/>
                  </a:solidFill>
                </a:rPr>
                <a:t>/2011/04/17/</a:t>
              </a:r>
              <a:r>
                <a:rPr lang="pl-PL" sz="800" dirty="0" err="1">
                  <a:solidFill>
                    <a:srgbClr val="005B7F"/>
                  </a:solidFill>
                </a:rPr>
                <a:t>ispirazione</a:t>
              </a:r>
              <a:r>
                <a:rPr lang="pl-PL" sz="800" dirty="0">
                  <a:solidFill>
                    <a:srgbClr val="005B7F"/>
                  </a:solidFill>
                </a:rPr>
                <a:t>-e-</a:t>
              </a:r>
              <a:r>
                <a:rPr lang="pl-PL" sz="800" dirty="0" err="1">
                  <a:solidFill>
                    <a:srgbClr val="005B7F"/>
                  </a:solidFill>
                </a:rPr>
                <a:t>traspirazione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7DD7FA-4723-4323-D86C-A7ADBDF58580}"/>
              </a:ext>
            </a:extLst>
          </p:cNvPr>
          <p:cNvGrpSpPr/>
          <p:nvPr/>
        </p:nvGrpSpPr>
        <p:grpSpPr>
          <a:xfrm>
            <a:off x="894863" y="2113648"/>
            <a:ext cx="6919817" cy="2630704"/>
            <a:chOff x="700142" y="2280209"/>
            <a:chExt cx="6919817" cy="2630704"/>
          </a:xfrm>
        </p:grpSpPr>
        <p:sp>
          <p:nvSpPr>
            <p:cNvPr id="25" name="Pięciokąt 43">
              <a:extLst>
                <a:ext uri="{FF2B5EF4-FFF2-40B4-BE49-F238E27FC236}">
                  <a16:creationId xmlns:a16="http://schemas.microsoft.com/office/drawing/2014/main" id="{D1D6F0B0-6023-2555-4FC3-0B73AE51C4EE}"/>
                </a:ext>
              </a:extLst>
            </p:cNvPr>
            <p:cNvSpPr/>
            <p:nvPr/>
          </p:nvSpPr>
          <p:spPr>
            <a:xfrm>
              <a:off x="700142" y="2280209"/>
              <a:ext cx="6919817" cy="2630703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898A10-6B7C-D9A7-5D72-42FBF8FA31C1}"/>
                </a:ext>
              </a:extLst>
            </p:cNvPr>
            <p:cNvSpPr txBox="1"/>
            <p:nvPr/>
          </p:nvSpPr>
          <p:spPr>
            <a:xfrm>
              <a:off x="772517" y="2356368"/>
              <a:ext cx="5561066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Thomas Alva Edison (1847-1931) był sławnym wynalazcą i konstruktorem. Miał 2332 patenty, a wśród nich udoskonalenie telefonu, fonograf i żarówkę elektryczną.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Był chorowitym dzieckiem i samoukiem.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Założył instytut, gdzie setki geniuszów pracowało na jego sukcesy. 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Został milionerem. </a:t>
              </a: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ADA32F2E-7B4A-2D9E-225A-843A7BDE9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2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4">
            <a:extLst>
              <a:ext uri="{FF2B5EF4-FFF2-40B4-BE49-F238E27FC236}">
                <a16:creationId xmlns:a16="http://schemas.microsoft.com/office/drawing/2014/main" id="{E83D5E17-1209-E609-E7A6-11827EF8B2BA}"/>
              </a:ext>
            </a:extLst>
          </p:cNvPr>
          <p:cNvSpPr/>
          <p:nvPr/>
        </p:nvSpPr>
        <p:spPr>
          <a:xfrm>
            <a:off x="2331459" y="2733470"/>
            <a:ext cx="6106863" cy="1077218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E21C2D"/>
                </a:solidFill>
                <a:latin typeface="HK Grotesk" pitchFamily="50" charset="-18"/>
              </a:rPr>
              <a:t>Zadanie na teraz, do dyskusji: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Jaki problem techniczny, z którym się spotykasz, chciałbyś rozwiązać przez wynalazek?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3487BB2-8B9E-A5B0-59F2-A26F49016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3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7ABB5-C3B8-EE49-234F-72D3F2085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1" t="2060" r="5568" b="9225"/>
          <a:stretch/>
        </p:blipFill>
        <p:spPr>
          <a:xfrm>
            <a:off x="830510" y="190162"/>
            <a:ext cx="3825380" cy="4932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BE8AE7-3BC4-2D87-F266-1BC3E642F6D3}"/>
              </a:ext>
            </a:extLst>
          </p:cNvPr>
          <p:cNvSpPr txBox="1"/>
          <p:nvPr/>
        </p:nvSpPr>
        <p:spPr>
          <a:xfrm>
            <a:off x="5006011" y="378143"/>
            <a:ext cx="6243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5B7F"/>
                </a:solidFill>
                <a:latin typeface="HK Grotesk" pitchFamily="2" charset="77"/>
              </a:rPr>
              <a:t>Jan Szczepanik - życie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015981" y="3924350"/>
            <a:ext cx="534080" cy="4787941"/>
            <a:chOff x="11581037" y="1122578"/>
            <a:chExt cx="534080" cy="61025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1237058"/>
              <a:ext cx="534080" cy="5988111"/>
              <a:chOff x="11581037" y="1237058"/>
              <a:chExt cx="534080" cy="598811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1" y="1237058"/>
                <a:ext cx="426356" cy="598811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8850596" y="4066152"/>
              <a:ext cx="61025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5B7F"/>
                  </a:solidFill>
                </a:rPr>
                <a:t>https://</a:t>
              </a:r>
              <a:r>
                <a:rPr lang="fr-FR" sz="800" dirty="0" err="1">
                  <a:solidFill>
                    <a:srgbClr val="005B7F"/>
                  </a:solidFill>
                </a:rPr>
                <a:t>naszemiasto.pl</a:t>
              </a:r>
              <a:r>
                <a:rPr lang="fr-FR" sz="800" dirty="0">
                  <a:solidFill>
                    <a:srgbClr val="005B7F"/>
                  </a:solidFill>
                </a:rPr>
                <a:t>/</a:t>
              </a:r>
              <a:r>
                <a:rPr lang="fr-FR" sz="800" dirty="0" err="1">
                  <a:solidFill>
                    <a:srgbClr val="005B7F"/>
                  </a:solidFill>
                </a:rPr>
                <a:t>wielcy</a:t>
              </a:r>
              <a:r>
                <a:rPr lang="fr-FR" sz="800" dirty="0">
                  <a:solidFill>
                    <a:srgbClr val="005B7F"/>
                  </a:solidFill>
                </a:rPr>
                <a:t>-</a:t>
              </a:r>
              <a:r>
                <a:rPr lang="fr-FR" sz="800" dirty="0" err="1">
                  <a:solidFill>
                    <a:srgbClr val="005B7F"/>
                  </a:solidFill>
                </a:rPr>
                <a:t>tarnowianie</a:t>
              </a:r>
              <a:r>
                <a:rPr lang="fr-FR" sz="800" dirty="0">
                  <a:solidFill>
                    <a:srgbClr val="005B7F"/>
                  </a:solidFill>
                </a:rPr>
                <a:t>-jan-</a:t>
              </a:r>
              <a:r>
                <a:rPr lang="fr-FR" sz="800" dirty="0" err="1">
                  <a:solidFill>
                    <a:srgbClr val="005B7F"/>
                  </a:solidFill>
                </a:rPr>
                <a:t>szczepanik</a:t>
              </a:r>
              <a:r>
                <a:rPr lang="fr-FR" sz="800" dirty="0">
                  <a:solidFill>
                    <a:srgbClr val="005B7F"/>
                  </a:solidFill>
                </a:rPr>
                <a:t>-</a:t>
              </a:r>
              <a:r>
                <a:rPr lang="fr-FR" sz="800" dirty="0" err="1">
                  <a:solidFill>
                    <a:srgbClr val="005B7F"/>
                  </a:solidFill>
                </a:rPr>
                <a:t>genialny</a:t>
              </a:r>
              <a:r>
                <a:rPr lang="fr-FR" sz="800" dirty="0">
                  <a:solidFill>
                    <a:srgbClr val="005B7F"/>
                  </a:solidFill>
                </a:rPr>
                <a:t>-</a:t>
              </a:r>
              <a:r>
                <a:rPr lang="fr-FR" sz="800" dirty="0" err="1">
                  <a:solidFill>
                    <a:srgbClr val="005B7F"/>
                  </a:solidFill>
                </a:rPr>
                <a:t>wynalazca</a:t>
              </a:r>
              <a:r>
                <a:rPr lang="fr-FR" sz="800" dirty="0">
                  <a:solidFill>
                    <a:srgbClr val="005B7F"/>
                  </a:solidFill>
                </a:rPr>
                <a:t>-z/</a:t>
              </a:r>
              <a:r>
                <a:rPr lang="fr-FR" sz="800" dirty="0" err="1">
                  <a:solidFill>
                    <a:srgbClr val="005B7F"/>
                  </a:solidFill>
                </a:rPr>
                <a:t>ar</a:t>
              </a:r>
              <a:r>
                <a:rPr lang="fr-FR" sz="800" dirty="0">
                  <a:solidFill>
                    <a:srgbClr val="005B7F"/>
                  </a:solidFill>
                </a:rPr>
                <a:t>/c13-4460210</a:t>
              </a:r>
              <a:endParaRPr lang="pl-PL" sz="800" dirty="0">
                <a:solidFill>
                  <a:srgbClr val="005B7F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71FA26E-2CFF-C911-29B2-F8A3D18D3C47}"/>
              </a:ext>
            </a:extLst>
          </p:cNvPr>
          <p:cNvSpPr txBox="1"/>
          <p:nvPr/>
        </p:nvSpPr>
        <p:spPr>
          <a:xfrm>
            <a:off x="4655890" y="1213369"/>
            <a:ext cx="742425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alibri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uczęszczał do szkół w Krośnie, Jaśle i Krakowie (matura 8 listopada 1892 r.)</a:t>
            </a:r>
          </a:p>
          <a:p>
            <a:pPr marL="457200" indent="-457200">
              <a:buFont typeface="Calibri"/>
              <a:buChar char="←"/>
            </a:pPr>
            <a:endParaRPr lang="pl-PL" sz="1000" b="1" dirty="0">
              <a:solidFill>
                <a:srgbClr val="005B7F"/>
              </a:solidFill>
              <a:latin typeface="HK Grotesk" pitchFamily="2" charset="77"/>
            </a:endParaRPr>
          </a:p>
          <a:p>
            <a:pPr marL="457200" indent="-457200">
              <a:buFont typeface="Calibri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przez 5 lat był nauczycielem (do 1896 r.)</a:t>
            </a:r>
          </a:p>
          <a:p>
            <a:pPr marL="457200" indent="-457200">
              <a:buFont typeface="Calibri"/>
              <a:buChar char="←"/>
            </a:pPr>
            <a:endParaRPr lang="pl-PL" sz="1000" b="1" dirty="0">
              <a:solidFill>
                <a:srgbClr val="005B7F"/>
              </a:solidFill>
              <a:latin typeface="HK Grotesk" pitchFamily="2" charset="77"/>
            </a:endParaRPr>
          </a:p>
          <a:p>
            <a:pPr marL="457200" indent="-457200">
              <a:buFont typeface="Calibri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przez rok pracował w sklepie z aparatami fotograficznymi</a:t>
            </a:r>
          </a:p>
          <a:p>
            <a:pPr marL="457200" indent="-457200">
              <a:buFont typeface="Calibri"/>
              <a:buChar char="←"/>
            </a:pPr>
            <a:endParaRPr lang="pl-PL" sz="1000" b="1" dirty="0">
              <a:solidFill>
                <a:srgbClr val="005B7F"/>
              </a:solidFill>
              <a:latin typeface="HK Grotesk" pitchFamily="2" charset="77"/>
            </a:endParaRPr>
          </a:p>
          <a:p>
            <a:pPr marL="457200" indent="-457200">
              <a:buFont typeface="Calibri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w Wiedniu założył pracownię, gdzie zajął się wynalazkami </a:t>
            </a:r>
            <a:b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i wkrótce zdobył światową sławę (tkactwo)</a:t>
            </a:r>
          </a:p>
          <a:p>
            <a:pPr marL="457200" indent="-457200">
              <a:buFont typeface="Calibri"/>
              <a:buChar char="←"/>
            </a:pPr>
            <a:endParaRPr lang="pl-PL" sz="1000" b="1" dirty="0">
              <a:solidFill>
                <a:srgbClr val="005B7F"/>
              </a:solidFill>
              <a:latin typeface="HK Grotesk" pitchFamily="2" charset="77"/>
            </a:endParaRPr>
          </a:p>
          <a:p>
            <a:pPr marL="457200" indent="-457200">
              <a:buFont typeface="Calibri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pracował w Tarnowie, Wiedniu i Berlinie nad licznymi wynalazkami</a:t>
            </a:r>
          </a:p>
          <a:p>
            <a:endParaRPr lang="pl-PL" sz="1000" b="1" dirty="0">
              <a:solidFill>
                <a:srgbClr val="005B7F"/>
              </a:solidFill>
              <a:latin typeface="HK Grotesk" pitchFamily="2" charset="77"/>
            </a:endParaRPr>
          </a:p>
          <a:p>
            <a:pPr marL="457200" indent="-457200">
              <a:buFont typeface="Calibri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ciężko chory na raka wątroby leczył się w Berlinie, ale powrócił do Tarnowa, by umrzeć w ukochanym mieście (1926 r.).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F3D001-DFE8-5CBB-49CF-CD0D6A485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0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4">
            <a:extLst>
              <a:ext uri="{FF2B5EF4-FFF2-40B4-BE49-F238E27FC236}">
                <a16:creationId xmlns:a16="http://schemas.microsoft.com/office/drawing/2014/main" id="{D7AB5142-CADC-F971-6653-93EA82CA1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6340"/>
          <a:stretch/>
        </p:blipFill>
        <p:spPr>
          <a:xfrm>
            <a:off x="490013" y="124026"/>
            <a:ext cx="3934579" cy="478790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638271" y="4738590"/>
            <a:ext cx="674800" cy="3348150"/>
            <a:chOff x="11581037" y="2957700"/>
            <a:chExt cx="674800" cy="426746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2957701"/>
              <a:ext cx="594703" cy="4267468"/>
              <a:chOff x="11581037" y="2957701"/>
              <a:chExt cx="594703" cy="426746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2" y="2957701"/>
                <a:ext cx="486978" cy="4267468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891272" y="4860600"/>
              <a:ext cx="4267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https://iderepublica.pl/znani-nieznani/indeks/jan-szczepanik/</a:t>
              </a:r>
            </a:p>
            <a:p>
              <a:r>
                <a:rPr lang="pl-PL" sz="800" dirty="0">
                  <a:solidFill>
                    <a:srgbClr val="005B7F"/>
                  </a:solidFill>
                </a:rPr>
                <a:t>http://</a:t>
              </a:r>
              <a:r>
                <a:rPr lang="pl-PL" sz="800" dirty="0" err="1">
                  <a:solidFill>
                    <a:srgbClr val="005B7F"/>
                  </a:solidFill>
                </a:rPr>
                <a:t>www.not-tarnow.pl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index.php</a:t>
              </a:r>
              <a:r>
                <a:rPr lang="pl-PL" sz="800" dirty="0">
                  <a:solidFill>
                    <a:srgbClr val="005B7F"/>
                  </a:solidFill>
                </a:rPr>
                <a:t>/wystawa-o-</a:t>
              </a:r>
              <a:r>
                <a:rPr lang="pl-PL" sz="800" dirty="0" err="1">
                  <a:solidFill>
                    <a:srgbClr val="005B7F"/>
                  </a:solidFill>
                </a:rPr>
                <a:t>janie</a:t>
              </a:r>
              <a:r>
                <a:rPr lang="pl-PL" sz="800" dirty="0">
                  <a:solidFill>
                    <a:srgbClr val="005B7F"/>
                  </a:solidFill>
                </a:rPr>
                <a:t>-</a:t>
              </a:r>
              <a:r>
                <a:rPr lang="pl-PL" sz="800" dirty="0" err="1">
                  <a:solidFill>
                    <a:srgbClr val="005B7F"/>
                  </a:solidFill>
                </a:rPr>
                <a:t>szczepaniku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</a:p>
            <a:p>
              <a:endParaRPr lang="pl-PL" sz="800" dirty="0">
                <a:solidFill>
                  <a:srgbClr val="005B7F"/>
                </a:solidFill>
              </a:endParaRPr>
            </a:p>
          </p:txBody>
        </p:sp>
      </p:grpSp>
      <p:pic>
        <p:nvPicPr>
          <p:cNvPr id="11" name="Obraz 1">
            <a:extLst>
              <a:ext uri="{FF2B5EF4-FFF2-40B4-BE49-F238E27FC236}">
                <a16:creationId xmlns:a16="http://schemas.microsoft.com/office/drawing/2014/main" id="{41393BBE-78E9-6E71-365A-D2841DE62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0" t="3112" r="3666" b="13215"/>
          <a:stretch/>
        </p:blipFill>
        <p:spPr>
          <a:xfrm>
            <a:off x="4582634" y="124026"/>
            <a:ext cx="7437923" cy="47879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23D2516-4280-30F0-3566-9E2D8D7388F4}"/>
              </a:ext>
            </a:extLst>
          </p:cNvPr>
          <p:cNvGrpSpPr/>
          <p:nvPr/>
        </p:nvGrpSpPr>
        <p:grpSpPr>
          <a:xfrm>
            <a:off x="6764261" y="4306725"/>
            <a:ext cx="3875035" cy="1690420"/>
            <a:chOff x="8285436" y="4771696"/>
            <a:chExt cx="3875035" cy="1690420"/>
          </a:xfrm>
        </p:grpSpPr>
        <p:sp>
          <p:nvSpPr>
            <p:cNvPr id="18" name="Pięciokąt 3">
              <a:extLst>
                <a:ext uri="{FF2B5EF4-FFF2-40B4-BE49-F238E27FC236}">
                  <a16:creationId xmlns:a16="http://schemas.microsoft.com/office/drawing/2014/main" id="{4B1E275C-B3E0-8DFD-4E6E-72CCB725A08B}"/>
                </a:ext>
              </a:extLst>
            </p:cNvPr>
            <p:cNvSpPr/>
            <p:nvPr/>
          </p:nvSpPr>
          <p:spPr>
            <a:xfrm rot="16200000">
              <a:off x="9377744" y="3679388"/>
              <a:ext cx="1690420" cy="3875035"/>
            </a:xfrm>
            <a:prstGeom prst="homePlate">
              <a:avLst>
                <a:gd name="adj" fmla="val 25554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18C03-D456-7599-96A9-8613FB1F0C8A}"/>
                </a:ext>
              </a:extLst>
            </p:cNvPr>
            <p:cNvSpPr txBox="1"/>
            <p:nvPr/>
          </p:nvSpPr>
          <p:spPr>
            <a:xfrm>
              <a:off x="8348876" y="5237887"/>
              <a:ext cx="381159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Jan Szczepanik z żoną Marią oraz dziećmi: Zbigniewem, Bogdanem, Bogusławem i Marysią.</a:t>
              </a:r>
            </a:p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Był bardzo dobrym mężem i ojcem.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1B41C27D-5291-7DE7-C6B7-7C2997A12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F39384F-7250-D8CF-3577-18CF285574D7}"/>
              </a:ext>
            </a:extLst>
          </p:cNvPr>
          <p:cNvGrpSpPr/>
          <p:nvPr/>
        </p:nvGrpSpPr>
        <p:grpSpPr>
          <a:xfrm>
            <a:off x="798786" y="4353884"/>
            <a:ext cx="3317032" cy="1389520"/>
            <a:chOff x="8285437" y="4771697"/>
            <a:chExt cx="3317032" cy="1389520"/>
          </a:xfrm>
        </p:grpSpPr>
        <p:sp>
          <p:nvSpPr>
            <p:cNvPr id="28" name="Pięciokąt 3">
              <a:extLst>
                <a:ext uri="{FF2B5EF4-FFF2-40B4-BE49-F238E27FC236}">
                  <a16:creationId xmlns:a16="http://schemas.microsoft.com/office/drawing/2014/main" id="{8A8E91B7-13E8-E136-73BC-C0D38679B640}"/>
                </a:ext>
              </a:extLst>
            </p:cNvPr>
            <p:cNvSpPr/>
            <p:nvPr/>
          </p:nvSpPr>
          <p:spPr>
            <a:xfrm rot="16200000">
              <a:off x="9249193" y="3807941"/>
              <a:ext cx="1389519" cy="3317032"/>
            </a:xfrm>
            <a:prstGeom prst="homePlate">
              <a:avLst>
                <a:gd name="adj" fmla="val 25554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F1B793-AF5C-53E0-790B-D27AF9B0AE22}"/>
                </a:ext>
              </a:extLst>
            </p:cNvPr>
            <p:cNvSpPr txBox="1"/>
            <p:nvPr/>
          </p:nvSpPr>
          <p:spPr>
            <a:xfrm>
              <a:off x="8348876" y="5237887"/>
              <a:ext cx="325359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800" b="1" dirty="0">
                  <a:solidFill>
                    <a:srgbClr val="005B7F"/>
                  </a:solidFill>
                  <a:latin typeface="HK Grotesk" pitchFamily="2" charset="77"/>
                </a:rPr>
                <a:t>Jan z Marią przezwyciężyli wiele trudności, by stworzyć rodzinę. </a:t>
              </a:r>
              <a:endParaRPr lang="x-none" dirty="0">
                <a:solidFill>
                  <a:srgbClr val="005B7F"/>
                </a:solidFill>
                <a:latin typeface="HK Grotesk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2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4">
            <a:extLst>
              <a:ext uri="{FF2B5EF4-FFF2-40B4-BE49-F238E27FC236}">
                <a16:creationId xmlns:a16="http://schemas.microsoft.com/office/drawing/2014/main" id="{82DF7C67-409B-CB86-41B5-E799A40B38F6}"/>
              </a:ext>
            </a:extLst>
          </p:cNvPr>
          <p:cNvSpPr/>
          <p:nvPr/>
        </p:nvSpPr>
        <p:spPr>
          <a:xfrm>
            <a:off x="2331459" y="2733470"/>
            <a:ext cx="7603236" cy="1384995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E21C2D"/>
                </a:solidFill>
                <a:latin typeface="HK Grotesk" pitchFamily="50" charset="-18"/>
              </a:rPr>
              <a:t>Ciekawostka: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Ulubionym hobby Szczepanika było zbieranie pieśni patriotycznych z naszych XIX-wiecznych powstań narodowych.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Miał ich dużo i umiał ładnie śpiewać.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005BD61-19EE-526B-79B6-F6245C867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058712">
            <a:off x="-817163" y="4732283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9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5" ma:contentTypeDescription="Utwórz nowy dokument." ma:contentTypeScope="" ma:versionID="529a2d47fae409fd22023f57c4bf395e">
  <xsd:schema xmlns:xsd="http://www.w3.org/2001/XMLSchema" xmlns:xs="http://www.w3.org/2001/XMLSchema" xmlns:p="http://schemas.microsoft.com/office/2006/metadata/properties" xmlns:ns2="c83b6978-a91a-418b-9c71-6d668af4d789" xmlns:ns3="38896886-ed7f-4692-b558-35f65803d681" targetNamespace="http://schemas.microsoft.com/office/2006/metadata/properties" ma:root="true" ma:fieldsID="41621cb3e4a475ad41f63c01b4e08944" ns2:_="" ns3:_="">
    <xsd:import namespace="c83b6978-a91a-418b-9c71-6d668af4d789"/>
    <xsd:import namespace="38896886-ed7f-4692-b558-35f65803d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df511b4e-3975-49a1-a2ef-7f1de735e9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96886-ed7f-4692-b558-35f65803d68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d97741-1323-455a-a59f-e98803ccfed0}" ma:internalName="TaxCatchAll" ma:showField="CatchAllData" ma:web="38896886-ed7f-4692-b558-35f65803d6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896886-ed7f-4692-b558-35f65803d681" xsi:nil="true"/>
    <lcf76f155ced4ddcb4097134ff3c332f xmlns="c83b6978-a91a-418b-9c71-6d668af4d7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C0EFBA-08EF-4E9B-9160-0B5D1EF8590B}"/>
</file>

<file path=customXml/itemProps2.xml><?xml version="1.0" encoding="utf-8"?>
<ds:datastoreItem xmlns:ds="http://schemas.openxmlformats.org/officeDocument/2006/customXml" ds:itemID="{708C42F8-1C9F-46FD-84D0-733B0FC21130}"/>
</file>

<file path=customXml/itemProps3.xml><?xml version="1.0" encoding="utf-8"?>
<ds:datastoreItem xmlns:ds="http://schemas.openxmlformats.org/officeDocument/2006/customXml" ds:itemID="{AA5A97ED-3F8A-4300-9E9A-7AF190A91BD2}"/>
</file>

<file path=docProps/app.xml><?xml version="1.0" encoding="utf-8"?>
<Properties xmlns="http://schemas.openxmlformats.org/officeDocument/2006/extended-properties" xmlns:vt="http://schemas.openxmlformats.org/officeDocument/2006/docPropsVTypes">
  <TotalTime>6938</TotalTime>
  <Words>1203</Words>
  <Application>Microsoft Macintosh PowerPoint</Application>
  <PresentationFormat>Widescreen</PresentationFormat>
  <Paragraphs>136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HK Grotesk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</dc:title>
  <dc:subject>Lekcja 1</dc:subject>
  <dc:creator>Cogiteon</dc:creator>
  <cp:lastModifiedBy>Microsoft Office User</cp:lastModifiedBy>
  <cp:revision>113</cp:revision>
  <dcterms:created xsi:type="dcterms:W3CDTF">2021-08-08T20:07:43Z</dcterms:created>
  <dcterms:modified xsi:type="dcterms:W3CDTF">2022-08-11T14:00:50Z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0x010100FA51A1DB1880234AB8E62ED48D8B6B31</vt:lpwstr>
  </property>
</Properties>
</file>