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279" r:id="rId20"/>
  </p:sldIdLst>
  <p:sldSz cx="12192000" cy="6858000"/>
  <p:notesSz cx="6858000" cy="9144000"/>
  <p:embeddedFontLs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HK Grotesk" charset="0"/>
      <p:regular r:id="rId26"/>
      <p:bold r:id="rId27"/>
      <p:italic r:id="rId28"/>
    </p:embeddedFont>
  </p:embeddedFont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  <p15:guide id="3" pos="166" userDrawn="1">
          <p15:clr>
            <a:srgbClr val="A4A3A4"/>
          </p15:clr>
        </p15:guide>
        <p15:guide id="4" orient="horz" userDrawn="1">
          <p15:clr>
            <a:srgbClr val="A4A3A4"/>
          </p15:clr>
        </p15:guide>
        <p15:guide id="5" pos="234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AF71A2"/>
    <a:srgbClr val="EEA02D"/>
    <a:srgbClr val="EE9F2D"/>
    <a:srgbClr val="FF9300"/>
    <a:srgbClr val="21A7BC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85"/>
    <p:restoredTop sz="86390"/>
  </p:normalViewPr>
  <p:slideViewPr>
    <p:cSldViewPr snapToGrid="0" snapToObjects="1">
      <p:cViewPr>
        <p:scale>
          <a:sx n="111" d="100"/>
          <a:sy n="111" d="100"/>
        </p:scale>
        <p:origin x="-2724" y="-1272"/>
      </p:cViewPr>
      <p:guideLst>
        <p:guide orient="horz" pos="4320"/>
        <p:guide orient="horz"/>
        <p:guide pos="7680"/>
        <p:guide pos="166"/>
        <p:guide pos="23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75219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13254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66716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6023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78482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25190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972925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750553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8121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2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6782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96372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86558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81919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92254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48071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26405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4" Type="http://schemas.openxmlformats.org/officeDocument/2006/relationships/image" Target="../media/image7.sv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4" y="227968"/>
            <a:ext cx="2945219" cy="6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pic>
        <p:nvPicPr>
          <p:cNvPr id="10" name="Obraz 1">
            <a:extLst>
              <a:ext uri="{FF2B5EF4-FFF2-40B4-BE49-F238E27FC236}">
                <a16:creationId xmlns:a16="http://schemas.microsoft.com/office/drawing/2014/main" xmlns="" id="{D30B01CD-0374-9948-B8D6-FA8A5B4C7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5636" y="254793"/>
            <a:ext cx="8841267" cy="6163982"/>
          </a:xfrm>
          <a:prstGeom prst="rect">
            <a:avLst/>
          </a:prstGeom>
          <a:ln w="76200"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8E4BDCDE-C4F6-9250-F824-B34BD47BDF2E}"/>
              </a:ext>
            </a:extLst>
          </p:cNvPr>
          <p:cNvGrpSpPr/>
          <p:nvPr/>
        </p:nvGrpSpPr>
        <p:grpSpPr>
          <a:xfrm>
            <a:off x="263525" y="927029"/>
            <a:ext cx="3417224" cy="1272161"/>
            <a:chOff x="4933781" y="5134465"/>
            <a:chExt cx="3417224" cy="1272161"/>
          </a:xfrm>
        </p:grpSpPr>
        <p:sp>
          <p:nvSpPr>
            <p:cNvPr id="12" name="Pięciokąt 43">
              <a:extLst>
                <a:ext uri="{FF2B5EF4-FFF2-40B4-BE49-F238E27FC236}">
                  <a16:creationId xmlns:a16="http://schemas.microsoft.com/office/drawing/2014/main" xmlns="" id="{892C30CC-1109-9D80-5EFA-F8B45BB36F85}"/>
                </a:ext>
              </a:extLst>
            </p:cNvPr>
            <p:cNvSpPr/>
            <p:nvPr/>
          </p:nvSpPr>
          <p:spPr>
            <a:xfrm>
              <a:off x="4933781" y="5134465"/>
              <a:ext cx="3417224" cy="1272161"/>
            </a:xfrm>
            <a:prstGeom prst="homePlate">
              <a:avLst>
                <a:gd name="adj" fmla="val 3915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rostokąt 42">
              <a:extLst>
                <a:ext uri="{FF2B5EF4-FFF2-40B4-BE49-F238E27FC236}">
                  <a16:creationId xmlns:a16="http://schemas.microsoft.com/office/drawing/2014/main" xmlns="" id="{3A6745F9-5AA2-8C9F-071A-E836C7807419}"/>
                </a:ext>
              </a:extLst>
            </p:cNvPr>
            <p:cNvSpPr/>
            <p:nvPr/>
          </p:nvSpPr>
          <p:spPr>
            <a:xfrm>
              <a:off x="4933781" y="5237696"/>
              <a:ext cx="3058973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Zofia Lubańska </a:t>
              </a:r>
              <a:b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i Karol Stryjeński, 1916 r.  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https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://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www.facebook.com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photo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/?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fbid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=840361189370036&amp;set=a.241801985892629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027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pic>
        <p:nvPicPr>
          <p:cNvPr id="7" name="Obraz 1">
            <a:extLst>
              <a:ext uri="{FF2B5EF4-FFF2-40B4-BE49-F238E27FC236}">
                <a16:creationId xmlns:a16="http://schemas.microsoft.com/office/drawing/2014/main" xmlns="" id="{C18BD31B-EFB4-9204-E9D9-D3325EBCEB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1610" y="0"/>
            <a:ext cx="7319012" cy="6858000"/>
          </a:xfrm>
          <a:prstGeom prst="rect">
            <a:avLst/>
          </a:prstGeom>
          <a:ln w="76200"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DFB8065-6B08-8F10-4E65-7A2466028B8D}"/>
              </a:ext>
            </a:extLst>
          </p:cNvPr>
          <p:cNvSpPr txBox="1"/>
          <p:nvPr/>
        </p:nvSpPr>
        <p:spPr>
          <a:xfrm>
            <a:off x="263525" y="1385422"/>
            <a:ext cx="360241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Gusła Słowian -Wianki</a:t>
            </a:r>
          </a:p>
          <a:p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www.facebook.com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photo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/?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fbid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=867524099987078&amp;set=a.241801985892629</a:t>
            </a:r>
          </a:p>
        </p:txBody>
      </p:sp>
    </p:spTree>
    <p:extLst>
      <p:ext uri="{BB962C8B-B14F-4D97-AF65-F5344CB8AC3E}">
        <p14:creationId xmlns:p14="http://schemas.microsoft.com/office/powerpoint/2010/main" val="156576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48761" y="3389924"/>
            <a:ext cx="4759777" cy="37718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DFB8065-6B08-8F10-4E65-7A2466028B8D}"/>
              </a:ext>
            </a:extLst>
          </p:cNvPr>
          <p:cNvSpPr txBox="1"/>
          <p:nvPr/>
        </p:nvSpPr>
        <p:spPr>
          <a:xfrm>
            <a:off x="263526" y="1385422"/>
            <a:ext cx="2741530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Scena góralska, </a:t>
            </a:r>
            <a:b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ok. 1939</a:t>
            </a:r>
          </a:p>
          <a:p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www.facebook.com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photo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/?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fbid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=597791863626971&amp;set=a.241801985892629</a:t>
            </a:r>
          </a:p>
        </p:txBody>
      </p:sp>
      <p:pic>
        <p:nvPicPr>
          <p:cNvPr id="5" name="Obraz 2">
            <a:extLst>
              <a:ext uri="{FF2B5EF4-FFF2-40B4-BE49-F238E27FC236}">
                <a16:creationId xmlns:a16="http://schemas.microsoft.com/office/drawing/2014/main" xmlns="" id="{7CADF247-F38A-BD63-1CAF-AD62F1597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5055" y="0"/>
            <a:ext cx="9186945" cy="6858000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279167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48761" y="3389924"/>
            <a:ext cx="4759777" cy="3771899"/>
          </a:xfrm>
          <a:prstGeom prst="rect">
            <a:avLst/>
          </a:prstGeom>
        </p:spPr>
      </p:pic>
      <p:pic>
        <p:nvPicPr>
          <p:cNvPr id="7" name="Obraz 2">
            <a:extLst>
              <a:ext uri="{FF2B5EF4-FFF2-40B4-BE49-F238E27FC236}">
                <a16:creationId xmlns:a16="http://schemas.microsoft.com/office/drawing/2014/main" xmlns="" id="{E567FE94-0459-2C40-7406-CCA01496FF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275" y="0"/>
            <a:ext cx="5111388" cy="7130386"/>
          </a:xfrm>
          <a:prstGeom prst="rect">
            <a:avLst/>
          </a:prstGeom>
          <a:ln w="76200">
            <a:noFill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0B57A35-C7A8-88FD-6C3C-2CD3EBF74D43}"/>
              </a:ext>
            </a:extLst>
          </p:cNvPr>
          <p:cNvGrpSpPr/>
          <p:nvPr/>
        </p:nvGrpSpPr>
        <p:grpSpPr>
          <a:xfrm>
            <a:off x="972273" y="1064871"/>
            <a:ext cx="4845934" cy="1638022"/>
            <a:chOff x="4269549" y="5272721"/>
            <a:chExt cx="4845934" cy="1638022"/>
          </a:xfrm>
        </p:grpSpPr>
        <p:sp>
          <p:nvSpPr>
            <p:cNvPr id="10" name="Pięciokąt 43">
              <a:extLst>
                <a:ext uri="{FF2B5EF4-FFF2-40B4-BE49-F238E27FC236}">
                  <a16:creationId xmlns:a16="http://schemas.microsoft.com/office/drawing/2014/main" xmlns="" id="{E2E3C668-8181-E075-C102-AF6289281DDE}"/>
                </a:ext>
              </a:extLst>
            </p:cNvPr>
            <p:cNvSpPr/>
            <p:nvPr/>
          </p:nvSpPr>
          <p:spPr>
            <a:xfrm>
              <a:off x="4269549" y="5272721"/>
              <a:ext cx="4845934" cy="1622633"/>
            </a:xfrm>
            <a:prstGeom prst="homePlate">
              <a:avLst>
                <a:gd name="adj" fmla="val 3915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42">
              <a:extLst>
                <a:ext uri="{FF2B5EF4-FFF2-40B4-BE49-F238E27FC236}">
                  <a16:creationId xmlns:a16="http://schemas.microsoft.com/office/drawing/2014/main" xmlns="" id="{62AD4B28-9DEA-926B-2612-D83DD17649A4}"/>
                </a:ext>
              </a:extLst>
            </p:cNvPr>
            <p:cNvSpPr/>
            <p:nvPr/>
          </p:nvSpPr>
          <p:spPr>
            <a:xfrm>
              <a:off x="4455996" y="5387249"/>
              <a:ext cx="4038312" cy="15234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800" b="1" dirty="0">
                  <a:solidFill>
                    <a:srgbClr val="005B7F"/>
                  </a:solidFill>
                  <a:latin typeface="HK Grotesk" pitchFamily="2" charset="77"/>
                </a:rPr>
                <a:t>Pawilon Polski na Międzynarodowej Wystawie Sztuki Dekoracyjnej </a:t>
              </a:r>
              <a:br>
                <a:rPr lang="pl-PL" sz="1800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sz="1800" b="1" dirty="0">
                  <a:solidFill>
                    <a:srgbClr val="005B7F"/>
                  </a:solidFill>
                  <a:latin typeface="HK Grotesk" pitchFamily="2" charset="77"/>
                </a:rPr>
                <a:t>i Wzornictwa w 1925 roku w Paryżu. Dekorowany przez Zofię Stryjeńską</a:t>
              </a:r>
            </a:p>
            <a:p>
              <a:r>
                <a:rPr lang="pl-PL" sz="1050" dirty="0" err="1">
                  <a:solidFill>
                    <a:srgbClr val="005B7F"/>
                  </a:solidFill>
                  <a:latin typeface="HK Grotesk" pitchFamily="2" charset="77"/>
                </a:rPr>
                <a:t>https</a:t>
              </a:r>
              <a:r>
                <a:rPr lang="pl-PL" sz="1050" dirty="0">
                  <a:solidFill>
                    <a:srgbClr val="005B7F"/>
                  </a:solidFill>
                  <a:latin typeface="HK Grotesk" pitchFamily="2" charset="77"/>
                </a:rPr>
                <a:t>://</a:t>
              </a:r>
              <a:r>
                <a:rPr lang="pl-PL" sz="1050" dirty="0" err="1">
                  <a:solidFill>
                    <a:srgbClr val="005B7F"/>
                  </a:solidFill>
                  <a:latin typeface="HK Grotesk" pitchFamily="2" charset="77"/>
                </a:rPr>
                <a:t>pl.wikipedia.org</a:t>
              </a:r>
              <a:r>
                <a:rPr lang="pl-PL" sz="1050" dirty="0">
                  <a:solidFill>
                    <a:srgbClr val="005B7F"/>
                  </a:solidFill>
                  <a:latin typeface="HK Grotesk" pitchFamily="2" charset="77"/>
                </a:rPr>
                <a:t>/</a:t>
              </a:r>
              <a:r>
                <a:rPr lang="pl-PL" sz="1050" dirty="0" err="1">
                  <a:solidFill>
                    <a:srgbClr val="005B7F"/>
                  </a:solidFill>
                  <a:latin typeface="HK Grotesk" pitchFamily="2" charset="77"/>
                </a:rPr>
                <a:t>wiki</a:t>
              </a:r>
              <a:r>
                <a:rPr lang="pl-PL" sz="1050" dirty="0">
                  <a:solidFill>
                    <a:srgbClr val="005B7F"/>
                  </a:solidFill>
                  <a:latin typeface="HK Grotesk" pitchFamily="2" charset="77"/>
                </a:rPr>
                <a:t>/Zofia_Stryje%C5%84ska#/media/Plik:Paris_1925_59878912.jpg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674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3">
            <a:extLst>
              <a:ext uri="{FF2B5EF4-FFF2-40B4-BE49-F238E27FC236}">
                <a16:creationId xmlns:a16="http://schemas.microsoft.com/office/drawing/2014/main" xmlns="" id="{91004D5E-7E47-057A-DDAA-5638641A82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0"/>
          <a:stretch/>
        </p:blipFill>
        <p:spPr>
          <a:xfrm>
            <a:off x="1099595" y="-324091"/>
            <a:ext cx="11452812" cy="767401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rot="21109914">
            <a:off x="-1848761" y="3389924"/>
            <a:ext cx="4759777" cy="37718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08FCB51-D72C-B2CD-C044-BFE46DBBD0DE}"/>
              </a:ext>
            </a:extLst>
          </p:cNvPr>
          <p:cNvSpPr txBox="1"/>
          <p:nvPr/>
        </p:nvSpPr>
        <p:spPr>
          <a:xfrm>
            <a:off x="6171905" y="6130119"/>
            <a:ext cx="5833640" cy="536900"/>
          </a:xfrm>
          <a:prstGeom prst="rect">
            <a:avLst/>
          </a:prstGeom>
          <a:solidFill>
            <a:schemeClr val="bg1"/>
          </a:solidFill>
          <a:ln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Wnętrze pawilonu 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www.facebook.com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photo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/?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fbid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=607736462632511&amp;set=a.241801985892629</a:t>
            </a:r>
          </a:p>
        </p:txBody>
      </p:sp>
    </p:spTree>
    <p:extLst>
      <p:ext uri="{BB962C8B-B14F-4D97-AF65-F5344CB8AC3E}">
        <p14:creationId xmlns:p14="http://schemas.microsoft.com/office/powerpoint/2010/main" val="382931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1">
            <a:extLst>
              <a:ext uri="{FF2B5EF4-FFF2-40B4-BE49-F238E27FC236}">
                <a16:creationId xmlns:a16="http://schemas.microsoft.com/office/drawing/2014/main" xmlns="" id="{BBE090F1-1192-5C4F-BC77-ADF37A4B4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0840" y="0"/>
            <a:ext cx="8471160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rot="21109914">
            <a:off x="-1848761" y="3389924"/>
            <a:ext cx="4759777" cy="37718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DCD18D4-3016-AD6C-3D46-2FC359524B3F}"/>
              </a:ext>
            </a:extLst>
          </p:cNvPr>
          <p:cNvSpPr txBox="1"/>
          <p:nvPr/>
        </p:nvSpPr>
        <p:spPr>
          <a:xfrm>
            <a:off x="263525" y="1407646"/>
            <a:ext cx="31741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„Styczeń-luty” z pawilonu</a:t>
            </a:r>
          </a:p>
          <a:p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www.facebook.com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photo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/?</a:t>
            </a:r>
            <a:r>
              <a:rPr lang="pl-PL" sz="1100" dirty="0" err="1">
                <a:solidFill>
                  <a:srgbClr val="005B7F"/>
                </a:solidFill>
                <a:latin typeface="HK Grotesk" pitchFamily="2" charset="77"/>
              </a:rPr>
              <a:t>fbid</a:t>
            </a:r>
            <a:r>
              <a:rPr lang="pl-PL" sz="1100" dirty="0">
                <a:solidFill>
                  <a:srgbClr val="005B7F"/>
                </a:solidFill>
                <a:latin typeface="HK Grotesk" pitchFamily="2" charset="77"/>
              </a:rPr>
              <a:t>=597063737033117&amp;set=a.241801985892629</a:t>
            </a:r>
          </a:p>
        </p:txBody>
      </p:sp>
    </p:spTree>
    <p:extLst>
      <p:ext uri="{BB962C8B-B14F-4D97-AF65-F5344CB8AC3E}">
        <p14:creationId xmlns:p14="http://schemas.microsoft.com/office/powerpoint/2010/main" val="172935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48761" y="3389924"/>
            <a:ext cx="4759777" cy="37718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DCD18D4-3016-AD6C-3D46-2FC359524B3F}"/>
              </a:ext>
            </a:extLst>
          </p:cNvPr>
          <p:cNvSpPr txBox="1"/>
          <p:nvPr/>
        </p:nvSpPr>
        <p:spPr>
          <a:xfrm>
            <a:off x="263525" y="1407646"/>
            <a:ext cx="3174156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Bachus, Amor i Apollo, panneau z salonu m/s „Batory", 1934 - 1935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Centralne Muzeum Morskie w Gdańsku</a:t>
            </a:r>
          </a:p>
          <a:p>
            <a:r>
              <a:rPr lang="pl-PL" sz="105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05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050" dirty="0" err="1">
                <a:solidFill>
                  <a:srgbClr val="005B7F"/>
                </a:solidFill>
                <a:latin typeface="HK Grotesk" pitchFamily="2" charset="77"/>
              </a:rPr>
              <a:t>www.facebook.com</a:t>
            </a:r>
            <a:r>
              <a:rPr lang="pl-PL" sz="105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050" dirty="0" err="1">
                <a:solidFill>
                  <a:srgbClr val="005B7F"/>
                </a:solidFill>
                <a:latin typeface="HK Grotesk" pitchFamily="2" charset="77"/>
              </a:rPr>
              <a:t>photo</a:t>
            </a:r>
            <a:r>
              <a:rPr lang="pl-PL" sz="1050" dirty="0">
                <a:solidFill>
                  <a:srgbClr val="005B7F"/>
                </a:solidFill>
                <a:latin typeface="HK Grotesk" pitchFamily="2" charset="77"/>
              </a:rPr>
              <a:t>/?</a:t>
            </a:r>
            <a:r>
              <a:rPr lang="pl-PL" sz="1050" dirty="0" err="1">
                <a:solidFill>
                  <a:srgbClr val="005B7F"/>
                </a:solidFill>
                <a:latin typeface="HK Grotesk" pitchFamily="2" charset="77"/>
              </a:rPr>
              <a:t>fbid</a:t>
            </a:r>
            <a:r>
              <a:rPr lang="pl-PL" sz="1050" dirty="0">
                <a:solidFill>
                  <a:srgbClr val="005B7F"/>
                </a:solidFill>
                <a:latin typeface="HK Grotesk" pitchFamily="2" charset="77"/>
              </a:rPr>
              <a:t>=600405113365646&amp;set=a.241801985892629</a:t>
            </a:r>
          </a:p>
        </p:txBody>
      </p:sp>
      <p:pic>
        <p:nvPicPr>
          <p:cNvPr id="8" name="Obraz 1">
            <a:extLst>
              <a:ext uri="{FF2B5EF4-FFF2-40B4-BE49-F238E27FC236}">
                <a16:creationId xmlns:a16="http://schemas.microsoft.com/office/drawing/2014/main" xmlns="" id="{C6D0C39F-0066-9595-A5FE-4067CD307A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7681" y="0"/>
            <a:ext cx="8764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3">
            <a:extLst>
              <a:ext uri="{FF2B5EF4-FFF2-40B4-BE49-F238E27FC236}">
                <a16:creationId xmlns:a16="http://schemas.microsoft.com/office/drawing/2014/main" xmlns="" id="{8C59B354-4C68-3075-1E07-7B08E5D39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291" y="0"/>
            <a:ext cx="9798443" cy="6846662"/>
          </a:xfrm>
          <a:prstGeom prst="rect">
            <a:avLst/>
          </a:prstGeom>
          <a:ln w="76200">
            <a:noFill/>
          </a:ln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rot="21109914">
            <a:off x="-1848761" y="3389924"/>
            <a:ext cx="4759777" cy="37718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DCD18D4-3016-AD6C-3D46-2FC359524B3F}"/>
              </a:ext>
            </a:extLst>
          </p:cNvPr>
          <p:cNvSpPr txBox="1"/>
          <p:nvPr/>
        </p:nvSpPr>
        <p:spPr>
          <a:xfrm>
            <a:off x="263525" y="504821"/>
            <a:ext cx="2780617" cy="3939540"/>
          </a:xfrm>
          <a:prstGeom prst="rect">
            <a:avLst/>
          </a:prstGeom>
          <a:solidFill>
            <a:schemeClr val="bg1"/>
          </a:solidFill>
          <a:ln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  <a:latin typeface="HK Grotesk" pitchFamily="2" charset="77"/>
              </a:rPr>
              <a:t>ANALIZA </a:t>
            </a:r>
          </a:p>
          <a:p>
            <a:r>
              <a:rPr lang="pl-PL" sz="2400" b="1" dirty="0">
                <a:solidFill>
                  <a:srgbClr val="C00000"/>
                </a:solidFill>
                <a:latin typeface="HK Grotesk" pitchFamily="2" charset="77"/>
              </a:rPr>
              <a:t>DZIEŁA SZTUKI</a:t>
            </a:r>
          </a:p>
          <a:p>
            <a:endParaRPr lang="pl-PL" sz="2400" b="1" dirty="0">
              <a:solidFill>
                <a:srgbClr val="005B7F"/>
              </a:solidFill>
              <a:latin typeface="HK Grotesk" pitchFamily="2" charset="77"/>
            </a:endParaRP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Postaraj się ustalić,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co przedstawia obraz Zofii Stryjeńskiej, kogo przedstawia, jaki może mieć tytuł i jak rozumieć jego wymowę? </a:t>
            </a:r>
          </a:p>
          <a:p>
            <a:endParaRPr lang="pl-PL" sz="900" b="1" dirty="0">
              <a:solidFill>
                <a:srgbClr val="005B7F"/>
              </a:solidFill>
              <a:latin typeface="HK Grotesk" pitchFamily="2" charset="77"/>
            </a:endParaRPr>
          </a:p>
          <a:p>
            <a:endParaRPr lang="pl-PL" sz="900" b="1" dirty="0">
              <a:solidFill>
                <a:srgbClr val="005B7F"/>
              </a:solidFill>
              <a:latin typeface="HK Grotesk" pitchFamily="2" charset="77"/>
            </a:endParaRPr>
          </a:p>
          <a:p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www.facebook.com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photo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/?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fbid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=638998179506339&amp;set=a.241801985892629</a:t>
            </a:r>
          </a:p>
        </p:txBody>
      </p:sp>
    </p:spTree>
    <p:extLst>
      <p:ext uri="{BB962C8B-B14F-4D97-AF65-F5344CB8AC3E}">
        <p14:creationId xmlns:p14="http://schemas.microsoft.com/office/powerpoint/2010/main" val="295457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48761" y="3389924"/>
            <a:ext cx="4759777" cy="3771899"/>
          </a:xfrm>
          <a:prstGeom prst="rect">
            <a:avLst/>
          </a:prstGeom>
        </p:spPr>
      </p:pic>
      <p:sp>
        <p:nvSpPr>
          <p:cNvPr id="8" name="Prostokąt 4">
            <a:extLst>
              <a:ext uri="{FF2B5EF4-FFF2-40B4-BE49-F238E27FC236}">
                <a16:creationId xmlns:a16="http://schemas.microsoft.com/office/drawing/2014/main" xmlns="" id="{FC7AE415-C873-2CD3-BA76-5A4B43AA244A}"/>
              </a:ext>
            </a:extLst>
          </p:cNvPr>
          <p:cNvSpPr/>
          <p:nvPr/>
        </p:nvSpPr>
        <p:spPr>
          <a:xfrm>
            <a:off x="2144543" y="2255318"/>
            <a:ext cx="7902914" cy="1631216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  <a:latin typeface="HK Grotesk" pitchFamily="2" charset="77"/>
              </a:rPr>
              <a:t>Zadanie domowe:</a:t>
            </a:r>
          </a:p>
          <a:p>
            <a:endParaRPr lang="pl-PL" sz="2000" b="1" dirty="0">
              <a:solidFill>
                <a:srgbClr val="C00000"/>
              </a:solidFill>
              <a:latin typeface="HK Grotesk" pitchFamily="2" charset="77"/>
            </a:endParaRPr>
          </a:p>
          <a:p>
            <a:pPr lvl="0">
              <a:defRPr/>
            </a:pP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Wyszukaj w Internecie kilku wybitnych polskich malarzy XX wieku i wybierz do każdego jedno dzieło, dla jego twórczości charakterystyczne.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5B7F"/>
              </a:solidFill>
              <a:effectLst/>
              <a:uLnTx/>
              <a:uFillTx/>
              <a:latin typeface="HK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8211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xmlns="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0000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0827FE87-32B5-6651-CE92-50606C173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0441322">
            <a:off x="6941046" y="513976"/>
            <a:ext cx="4651130" cy="4893960"/>
          </a:xfrm>
          <a:prstGeom prst="rect">
            <a:avLst/>
          </a:prstGeom>
        </p:spPr>
      </p:pic>
      <p:grpSp>
        <p:nvGrpSpPr>
          <p:cNvPr id="34" name="Graphic 32">
            <a:extLst>
              <a:ext uri="{FF2B5EF4-FFF2-40B4-BE49-F238E27FC236}">
                <a16:creationId xmlns:a16="http://schemas.microsoft.com/office/drawing/2014/main" xmlns="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7524671" y="540793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ZOFIA STRYJEŃSKA </a:t>
            </a:r>
          </a:p>
          <a:p>
            <a:r>
              <a:rPr lang="en-GB" sz="2800" baseline="30000" dirty="0">
                <a:solidFill>
                  <a:srgbClr val="E21C2D"/>
                </a:solidFill>
                <a:latin typeface="HK Grotesk" pitchFamily="50" charset="-18"/>
              </a:rPr>
              <a:t>1891-1976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4BF71FCF-14A3-347F-A49F-DC7EA8A41A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7893934" y="821339"/>
            <a:ext cx="3050985" cy="41331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F9C62E9-72A6-9081-1F7E-18901EAB055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033307" y="1959348"/>
            <a:ext cx="4163940" cy="413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5">
            <a:extLst>
              <a:ext uri="{FF2B5EF4-FFF2-40B4-BE49-F238E27FC236}">
                <a16:creationId xmlns:a16="http://schemas.microsoft.com/office/drawing/2014/main" xmlns="" id="{C3F44CAA-D52A-6C78-0F8C-2E6C4C5A5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42" y="0"/>
            <a:ext cx="11919916" cy="5594316"/>
          </a:xfrm>
          <a:prstGeom prst="rect">
            <a:avLst/>
          </a:prstGeom>
          <a:ln w="76200">
            <a:noFill/>
          </a:ln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317A62C-9383-0DA3-026B-DCB110BFA2F7}"/>
              </a:ext>
            </a:extLst>
          </p:cNvPr>
          <p:cNvSpPr txBox="1"/>
          <p:nvPr/>
        </p:nvSpPr>
        <p:spPr>
          <a:xfrm>
            <a:off x="2916821" y="5561658"/>
            <a:ext cx="8912506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„Tatuś nasz najdroższy, nasz skarb, czy jest gdzie na świecie taki Ojciec? Balzak nie znał Taty, boby był pierwszą powieść o szlachetności [jego] charakteru napisał, porzucając cuchnące bajoro swych romansów” – Zofia o ojcu Franciszku Lubańskim     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www.facebook.com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photo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/?</a:t>
            </a:r>
            <a:r>
              <a:rPr lang="pl-PL" sz="1000" dirty="0" err="1">
                <a:solidFill>
                  <a:srgbClr val="005B7F"/>
                </a:solidFill>
                <a:latin typeface="HK Grotesk" pitchFamily="2" charset="77"/>
              </a:rPr>
              <a:t>fbid</a:t>
            </a:r>
            <a:r>
              <a:rPr lang="pl-PL" sz="1000" dirty="0">
                <a:solidFill>
                  <a:srgbClr val="005B7F"/>
                </a:solidFill>
                <a:latin typeface="HK Grotesk" pitchFamily="2" charset="77"/>
              </a:rPr>
              <a:t>=1108011785938307&amp;set=a.241801985892629  </a:t>
            </a:r>
          </a:p>
        </p:txBody>
      </p:sp>
    </p:spTree>
    <p:extLst>
      <p:ext uri="{BB962C8B-B14F-4D97-AF65-F5344CB8AC3E}">
        <p14:creationId xmlns:p14="http://schemas.microsoft.com/office/powerpoint/2010/main" val="177257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>
            <a:extLst>
              <a:ext uri="{FF2B5EF4-FFF2-40B4-BE49-F238E27FC236}">
                <a16:creationId xmlns:a16="http://schemas.microsoft.com/office/drawing/2014/main" xmlns="" id="{F3B6228B-3222-C69A-8D7A-05F907F65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07" y="-45979"/>
            <a:ext cx="4758063" cy="6729636"/>
          </a:xfrm>
          <a:prstGeom prst="rect">
            <a:avLst/>
          </a:prstGeom>
          <a:ln w="76200">
            <a:noFill/>
          </a:ln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pic>
        <p:nvPicPr>
          <p:cNvPr id="7" name="Obraz 1">
            <a:extLst>
              <a:ext uri="{FF2B5EF4-FFF2-40B4-BE49-F238E27FC236}">
                <a16:creationId xmlns:a16="http://schemas.microsoft.com/office/drawing/2014/main" xmlns="" id="{8A3733EB-8B0D-15BC-A95A-2D4658CDF7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2940" y="128364"/>
            <a:ext cx="3313044" cy="6601271"/>
          </a:xfrm>
          <a:prstGeom prst="rect">
            <a:avLst/>
          </a:prstGeom>
          <a:ln w="76200"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53179B0-46D4-1BE1-BAA3-459F8261ECE8}"/>
              </a:ext>
            </a:extLst>
          </p:cNvPr>
          <p:cNvGrpSpPr/>
          <p:nvPr/>
        </p:nvGrpSpPr>
        <p:grpSpPr>
          <a:xfrm>
            <a:off x="4304147" y="636607"/>
            <a:ext cx="4253583" cy="1261885"/>
            <a:chOff x="4388862" y="5222329"/>
            <a:chExt cx="4253583" cy="1261885"/>
          </a:xfrm>
        </p:grpSpPr>
        <p:sp>
          <p:nvSpPr>
            <p:cNvPr id="13" name="Pięciokąt 43">
              <a:extLst>
                <a:ext uri="{FF2B5EF4-FFF2-40B4-BE49-F238E27FC236}">
                  <a16:creationId xmlns:a16="http://schemas.microsoft.com/office/drawing/2014/main" xmlns="" id="{FEBC3284-821C-0233-5352-68531E9E1817}"/>
                </a:ext>
              </a:extLst>
            </p:cNvPr>
            <p:cNvSpPr/>
            <p:nvPr/>
          </p:nvSpPr>
          <p:spPr>
            <a:xfrm rot="10800000">
              <a:off x="4388862" y="5222329"/>
              <a:ext cx="4253583" cy="1261885"/>
            </a:xfrm>
            <a:prstGeom prst="homePlate">
              <a:avLst>
                <a:gd name="adj" fmla="val 3915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42">
              <a:extLst>
                <a:ext uri="{FF2B5EF4-FFF2-40B4-BE49-F238E27FC236}">
                  <a16:creationId xmlns:a16="http://schemas.microsoft.com/office/drawing/2014/main" xmlns="" id="{D6D78118-8D40-9CE4-BDE7-1324D16B70C5}"/>
                </a:ext>
              </a:extLst>
            </p:cNvPr>
            <p:cNvSpPr/>
            <p:nvPr/>
          </p:nvSpPr>
          <p:spPr>
            <a:xfrm>
              <a:off x="4926471" y="5411465"/>
              <a:ext cx="3600230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Fot. Stryjeńskiej z dorysowanymi przez nią wąsami i bródką</a:t>
              </a:r>
            </a:p>
            <a:p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https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://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www.facebook.com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photo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/?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fbid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=733785793360910&amp;set=a.241801985892629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5364D3F-FBAB-929E-3C1A-7002E4B45B57}"/>
              </a:ext>
            </a:extLst>
          </p:cNvPr>
          <p:cNvGrpSpPr/>
          <p:nvPr/>
        </p:nvGrpSpPr>
        <p:grpSpPr>
          <a:xfrm>
            <a:off x="5403380" y="3137379"/>
            <a:ext cx="3708664" cy="1468347"/>
            <a:chOff x="4933781" y="5134465"/>
            <a:chExt cx="3708664" cy="1468347"/>
          </a:xfrm>
        </p:grpSpPr>
        <p:sp>
          <p:nvSpPr>
            <p:cNvPr id="18" name="Pięciokąt 43">
              <a:extLst>
                <a:ext uri="{FF2B5EF4-FFF2-40B4-BE49-F238E27FC236}">
                  <a16:creationId xmlns:a16="http://schemas.microsoft.com/office/drawing/2014/main" xmlns="" id="{F002A4B9-4A20-5E08-688B-182B11771E3A}"/>
                </a:ext>
              </a:extLst>
            </p:cNvPr>
            <p:cNvSpPr/>
            <p:nvPr/>
          </p:nvSpPr>
          <p:spPr>
            <a:xfrm>
              <a:off x="4933781" y="5134465"/>
              <a:ext cx="3708664" cy="1468347"/>
            </a:xfrm>
            <a:prstGeom prst="homePlate">
              <a:avLst>
                <a:gd name="adj" fmla="val 3915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42">
              <a:extLst>
                <a:ext uri="{FF2B5EF4-FFF2-40B4-BE49-F238E27FC236}">
                  <a16:creationId xmlns:a16="http://schemas.microsoft.com/office/drawing/2014/main" xmlns="" id="{1A2A9423-69EC-9542-0689-62D64440F464}"/>
                </a:ext>
              </a:extLst>
            </p:cNvPr>
            <p:cNvSpPr/>
            <p:nvPr/>
          </p:nvSpPr>
          <p:spPr>
            <a:xfrm>
              <a:off x="4933781" y="5237696"/>
              <a:ext cx="3058973" cy="1261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Stryjeńska w 1925 r. </a:t>
              </a:r>
              <a:b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jako miłośniczka boksu </a:t>
              </a:r>
              <a:b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w rękawicach </a:t>
              </a:r>
              <a:r>
                <a:rPr lang="pl-PL" b="1" dirty="0" err="1">
                  <a:solidFill>
                    <a:srgbClr val="005B7F"/>
                  </a:solidFill>
                  <a:latin typeface="HK Grotesk" pitchFamily="2" charset="77"/>
                </a:rPr>
                <a:t>Dempseya</a:t>
              </a:r>
              <a:endParaRPr lang="pl-PL" b="1" dirty="0">
                <a:solidFill>
                  <a:srgbClr val="005B7F"/>
                </a:solidFill>
                <a:latin typeface="HK Grotesk" pitchFamily="2" charset="77"/>
              </a:endParaRPr>
            </a:p>
            <a:p>
              <a:pPr algn="r"/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https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://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www.facebook.com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photo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/?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fbid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=734249056647917&amp;set=a.241801985892629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621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pic>
        <p:nvPicPr>
          <p:cNvPr id="12" name="Obraz 1">
            <a:extLst>
              <a:ext uri="{FF2B5EF4-FFF2-40B4-BE49-F238E27FC236}">
                <a16:creationId xmlns:a16="http://schemas.microsoft.com/office/drawing/2014/main" xmlns="" id="{F949C7C6-E650-FEE9-38B9-26B3DFBF1F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372" y="0"/>
            <a:ext cx="4829577" cy="6858000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225132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pic>
        <p:nvPicPr>
          <p:cNvPr id="4" name="Obraz 1">
            <a:extLst>
              <a:ext uri="{FF2B5EF4-FFF2-40B4-BE49-F238E27FC236}">
                <a16:creationId xmlns:a16="http://schemas.microsoft.com/office/drawing/2014/main" xmlns="" id="{40C9602F-82BE-4693-C920-6FA21E7D6D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6247" y="0"/>
            <a:ext cx="5349240" cy="6858000"/>
          </a:xfrm>
          <a:prstGeom prst="rect">
            <a:avLst/>
          </a:prstGeom>
          <a:ln w="76200"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011296D-FE91-1B1D-8D3A-C3F4A91C29BD}"/>
              </a:ext>
            </a:extLst>
          </p:cNvPr>
          <p:cNvGrpSpPr/>
          <p:nvPr/>
        </p:nvGrpSpPr>
        <p:grpSpPr>
          <a:xfrm>
            <a:off x="1250066" y="1088020"/>
            <a:ext cx="4372896" cy="1622633"/>
            <a:chOff x="4269549" y="5272721"/>
            <a:chExt cx="4372896" cy="1622633"/>
          </a:xfrm>
        </p:grpSpPr>
        <p:sp>
          <p:nvSpPr>
            <p:cNvPr id="7" name="Pięciokąt 43">
              <a:extLst>
                <a:ext uri="{FF2B5EF4-FFF2-40B4-BE49-F238E27FC236}">
                  <a16:creationId xmlns:a16="http://schemas.microsoft.com/office/drawing/2014/main" xmlns="" id="{C682A2F6-EF1A-CE6C-F4CD-431A1F287398}"/>
                </a:ext>
              </a:extLst>
            </p:cNvPr>
            <p:cNvSpPr/>
            <p:nvPr/>
          </p:nvSpPr>
          <p:spPr>
            <a:xfrm>
              <a:off x="4269549" y="5272721"/>
              <a:ext cx="4372896" cy="1622633"/>
            </a:xfrm>
            <a:prstGeom prst="homePlate">
              <a:avLst>
                <a:gd name="adj" fmla="val 3915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42">
              <a:extLst>
                <a:ext uri="{FF2B5EF4-FFF2-40B4-BE49-F238E27FC236}">
                  <a16:creationId xmlns:a16="http://schemas.microsoft.com/office/drawing/2014/main" xmlns="" id="{73F78A1A-8D4D-2A82-24B9-F09EDF0B5354}"/>
                </a:ext>
              </a:extLst>
            </p:cNvPr>
            <p:cNvSpPr/>
            <p:nvPr/>
          </p:nvSpPr>
          <p:spPr>
            <a:xfrm>
              <a:off x="4455996" y="5387249"/>
              <a:ext cx="3739493" cy="1508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Budynek eklektyczny na rogu </a:t>
              </a:r>
              <a:b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ul. Piłsudskiego 40 </a:t>
              </a:r>
              <a:b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i Krasińskiego 25 z 1899 roku </a:t>
              </a:r>
              <a:b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wg projektu Ekielskiego</a:t>
              </a:r>
            </a:p>
            <a:p>
              <a:r>
                <a:rPr lang="pl-PL" sz="1000" dirty="0" err="1">
                  <a:solidFill>
                    <a:srgbClr val="005B7F"/>
                  </a:solidFill>
                  <a:latin typeface="HK Grotesk" pitchFamily="2" charset="77"/>
                </a:rPr>
                <a:t>https</a:t>
              </a:r>
              <a:r>
                <a:rPr lang="pl-PL" sz="1000" dirty="0">
                  <a:solidFill>
                    <a:srgbClr val="005B7F"/>
                  </a:solidFill>
                  <a:latin typeface="HK Grotesk" pitchFamily="2" charset="77"/>
                </a:rPr>
                <a:t>://</a:t>
              </a:r>
              <a:r>
                <a:rPr lang="pl-PL" sz="1000" dirty="0" err="1">
                  <a:solidFill>
                    <a:srgbClr val="005B7F"/>
                  </a:solidFill>
                  <a:latin typeface="HK Grotesk" pitchFamily="2" charset="77"/>
                </a:rPr>
                <a:t>www.facebook.com</a:t>
              </a:r>
              <a:r>
                <a:rPr lang="pl-PL" sz="1000" dirty="0">
                  <a:solidFill>
                    <a:srgbClr val="005B7F"/>
                  </a:solidFill>
                  <a:latin typeface="HK Grotesk" pitchFamily="2" charset="77"/>
                </a:rPr>
                <a:t>/</a:t>
              </a:r>
              <a:r>
                <a:rPr lang="pl-PL" sz="1000" dirty="0" err="1">
                  <a:solidFill>
                    <a:srgbClr val="005B7F"/>
                  </a:solidFill>
                  <a:latin typeface="HK Grotesk" pitchFamily="2" charset="77"/>
                </a:rPr>
                <a:t>photo</a:t>
              </a:r>
              <a:r>
                <a:rPr lang="pl-PL" sz="1000" dirty="0">
                  <a:solidFill>
                    <a:srgbClr val="005B7F"/>
                  </a:solidFill>
                  <a:latin typeface="HK Grotesk" pitchFamily="2" charset="77"/>
                </a:rPr>
                <a:t>/?</a:t>
              </a:r>
              <a:r>
                <a:rPr lang="pl-PL" sz="1000" dirty="0" err="1">
                  <a:solidFill>
                    <a:srgbClr val="005B7F"/>
                  </a:solidFill>
                  <a:latin typeface="HK Grotesk" pitchFamily="2" charset="77"/>
                </a:rPr>
                <a:t>fbid</a:t>
              </a:r>
              <a:r>
                <a:rPr lang="pl-PL" sz="1000" dirty="0">
                  <a:solidFill>
                    <a:srgbClr val="005B7F"/>
                  </a:solidFill>
                  <a:latin typeface="HK Grotesk" pitchFamily="2" charset="77"/>
                </a:rPr>
                <a:t>=2017084418627923&amp;set=g.161511145770617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841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pic>
        <p:nvPicPr>
          <p:cNvPr id="9" name="Obraz 1">
            <a:extLst>
              <a:ext uri="{FF2B5EF4-FFF2-40B4-BE49-F238E27FC236}">
                <a16:creationId xmlns:a16="http://schemas.microsoft.com/office/drawing/2014/main" xmlns="" id="{69D4B25F-2465-0887-84C1-386E96B90C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172" y="0"/>
            <a:ext cx="7515828" cy="7515828"/>
          </a:xfrm>
          <a:prstGeom prst="rect">
            <a:avLst/>
          </a:prstGeom>
          <a:ln w="76200"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011296D-FE91-1B1D-8D3A-C3F4A91C29BD}"/>
              </a:ext>
            </a:extLst>
          </p:cNvPr>
          <p:cNvGrpSpPr/>
          <p:nvPr/>
        </p:nvGrpSpPr>
        <p:grpSpPr>
          <a:xfrm>
            <a:off x="1111170" y="1562583"/>
            <a:ext cx="4477068" cy="1053296"/>
            <a:chOff x="4165377" y="5272722"/>
            <a:chExt cx="4477068" cy="1053296"/>
          </a:xfrm>
        </p:grpSpPr>
        <p:sp>
          <p:nvSpPr>
            <p:cNvPr id="7" name="Pięciokąt 43">
              <a:extLst>
                <a:ext uri="{FF2B5EF4-FFF2-40B4-BE49-F238E27FC236}">
                  <a16:creationId xmlns:a16="http://schemas.microsoft.com/office/drawing/2014/main" xmlns="" id="{C682A2F6-EF1A-CE6C-F4CD-431A1F287398}"/>
                </a:ext>
              </a:extLst>
            </p:cNvPr>
            <p:cNvSpPr/>
            <p:nvPr/>
          </p:nvSpPr>
          <p:spPr>
            <a:xfrm>
              <a:off x="4165377" y="5272722"/>
              <a:ext cx="4477068" cy="1053296"/>
            </a:xfrm>
            <a:prstGeom prst="homePlate">
              <a:avLst>
                <a:gd name="adj" fmla="val 3915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42">
              <a:extLst>
                <a:ext uri="{FF2B5EF4-FFF2-40B4-BE49-F238E27FC236}">
                  <a16:creationId xmlns:a16="http://schemas.microsoft.com/office/drawing/2014/main" xmlns="" id="{73F78A1A-8D4D-2A82-24B9-F09EDF0B5354}"/>
                </a:ext>
              </a:extLst>
            </p:cNvPr>
            <p:cNvSpPr/>
            <p:nvPr/>
          </p:nvSpPr>
          <p:spPr>
            <a:xfrm>
              <a:off x="4269550" y="5387249"/>
              <a:ext cx="3925940" cy="815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Dom pod globusem, </a:t>
              </a:r>
              <a:b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proj. Tadeusza Stryjeńskiego</a:t>
              </a:r>
            </a:p>
            <a:p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https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://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www.picuki.com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/media/3099472970131735103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358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5F92CED-5F31-83E0-B263-C4CC44E255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1" r="15115"/>
          <a:stretch/>
        </p:blipFill>
        <p:spPr>
          <a:xfrm>
            <a:off x="3883691" y="0"/>
            <a:ext cx="8061382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011296D-FE91-1B1D-8D3A-C3F4A91C29BD}"/>
              </a:ext>
            </a:extLst>
          </p:cNvPr>
          <p:cNvGrpSpPr/>
          <p:nvPr/>
        </p:nvGrpSpPr>
        <p:grpSpPr>
          <a:xfrm>
            <a:off x="463811" y="601883"/>
            <a:ext cx="4477068" cy="1145893"/>
            <a:chOff x="4165377" y="5261146"/>
            <a:chExt cx="4477068" cy="1145893"/>
          </a:xfrm>
        </p:grpSpPr>
        <p:sp>
          <p:nvSpPr>
            <p:cNvPr id="7" name="Pięciokąt 43">
              <a:extLst>
                <a:ext uri="{FF2B5EF4-FFF2-40B4-BE49-F238E27FC236}">
                  <a16:creationId xmlns:a16="http://schemas.microsoft.com/office/drawing/2014/main" xmlns="" id="{C682A2F6-EF1A-CE6C-F4CD-431A1F287398}"/>
                </a:ext>
              </a:extLst>
            </p:cNvPr>
            <p:cNvSpPr/>
            <p:nvPr/>
          </p:nvSpPr>
          <p:spPr>
            <a:xfrm>
              <a:off x="4165377" y="5261146"/>
              <a:ext cx="4477068" cy="1145893"/>
            </a:xfrm>
            <a:prstGeom prst="homePlate">
              <a:avLst>
                <a:gd name="adj" fmla="val 3915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42">
              <a:extLst>
                <a:ext uri="{FF2B5EF4-FFF2-40B4-BE49-F238E27FC236}">
                  <a16:creationId xmlns:a16="http://schemas.microsoft.com/office/drawing/2014/main" xmlns="" id="{73F78A1A-8D4D-2A82-24B9-F09EDF0B5354}"/>
                </a:ext>
              </a:extLst>
            </p:cNvPr>
            <p:cNvSpPr/>
            <p:nvPr/>
          </p:nvSpPr>
          <p:spPr>
            <a:xfrm>
              <a:off x="4221118" y="5426288"/>
              <a:ext cx="4039079" cy="815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Gmach Poczty Głównej w Krakowie wg proj. Tadeusza Stryjeńskiego </a:t>
              </a:r>
              <a:r>
                <a:rPr lang="pl-PL" sz="1800" dirty="0">
                  <a:solidFill>
                    <a:srgbClr val="005B7F"/>
                  </a:solidFill>
                  <a:latin typeface="HK Grotesk" pitchFamily="2" charset="77"/>
                </a:rPr>
                <a:t> </a:t>
              </a:r>
            </a:p>
            <a:p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https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://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polska.org.pl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/7333567,foto.html?idEntity=7118987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096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21109914">
            <a:off x="-1860336" y="3386609"/>
            <a:ext cx="4759777" cy="3771899"/>
          </a:xfrm>
          <a:prstGeom prst="rect">
            <a:avLst/>
          </a:prstGeom>
        </p:spPr>
      </p:pic>
      <p:pic>
        <p:nvPicPr>
          <p:cNvPr id="9" name="Obraz 1">
            <a:extLst>
              <a:ext uri="{FF2B5EF4-FFF2-40B4-BE49-F238E27FC236}">
                <a16:creationId xmlns:a16="http://schemas.microsoft.com/office/drawing/2014/main" xmlns="" id="{02BE5BC3-67FE-BA50-45A2-DEE848FF0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4739" y="313359"/>
            <a:ext cx="9352768" cy="6231282"/>
          </a:xfrm>
          <a:prstGeom prst="rect">
            <a:avLst/>
          </a:prstGeom>
          <a:ln w="76200"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011296D-FE91-1B1D-8D3A-C3F4A91C29BD}"/>
              </a:ext>
            </a:extLst>
          </p:cNvPr>
          <p:cNvGrpSpPr/>
          <p:nvPr/>
        </p:nvGrpSpPr>
        <p:grpSpPr>
          <a:xfrm>
            <a:off x="264493" y="601883"/>
            <a:ext cx="4686923" cy="1532863"/>
            <a:chOff x="4165376" y="5261146"/>
            <a:chExt cx="4686923" cy="1532863"/>
          </a:xfrm>
        </p:grpSpPr>
        <p:sp>
          <p:nvSpPr>
            <p:cNvPr id="7" name="Pięciokąt 43">
              <a:extLst>
                <a:ext uri="{FF2B5EF4-FFF2-40B4-BE49-F238E27FC236}">
                  <a16:creationId xmlns:a16="http://schemas.microsoft.com/office/drawing/2014/main" xmlns="" id="{C682A2F6-EF1A-CE6C-F4CD-431A1F287398}"/>
                </a:ext>
              </a:extLst>
            </p:cNvPr>
            <p:cNvSpPr/>
            <p:nvPr/>
          </p:nvSpPr>
          <p:spPr>
            <a:xfrm>
              <a:off x="4165376" y="5261146"/>
              <a:ext cx="4686923" cy="1532863"/>
            </a:xfrm>
            <a:prstGeom prst="homePlate">
              <a:avLst>
                <a:gd name="adj" fmla="val 3915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42">
              <a:extLst>
                <a:ext uri="{FF2B5EF4-FFF2-40B4-BE49-F238E27FC236}">
                  <a16:creationId xmlns:a16="http://schemas.microsoft.com/office/drawing/2014/main" xmlns="" id="{73F78A1A-8D4D-2A82-24B9-F09EDF0B5354}"/>
                </a:ext>
              </a:extLst>
            </p:cNvPr>
            <p:cNvSpPr/>
            <p:nvPr/>
          </p:nvSpPr>
          <p:spPr>
            <a:xfrm>
              <a:off x="4165377" y="5426288"/>
              <a:ext cx="422393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Dom Stryjeńskich przy ul. Batorego 12, projekt Tadeusza Stryjeńskiego</a:t>
              </a:r>
            </a:p>
            <a:p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https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://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pl.wikipedia.org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</a:t>
              </a:r>
              <a:r>
                <a:rPr lang="pl-PL" sz="1100" dirty="0" err="1">
                  <a:solidFill>
                    <a:srgbClr val="005B7F"/>
                  </a:solidFill>
                  <a:latin typeface="HK Grotesk" pitchFamily="2" charset="77"/>
                </a:rPr>
                <a:t>wiki</a:t>
              </a:r>
              <a:r>
                <a:rPr lang="pl-PL" sz="1100" dirty="0">
                  <a:solidFill>
                    <a:srgbClr val="005B7F"/>
                  </a:solidFill>
                  <a:latin typeface="HK Grotesk" pitchFamily="2" charset="77"/>
                </a:rPr>
                <a:t>/Pa%C5%82ac_Tadeusza_Stryje%C5%84skiego_w_Krakowie#/media/Plik:Pa%C5%82acyk_Tadeusza_Stryje%C5%84skiego,_Krak%C3%B3w,_ul._Batorego_12,_A-324_01.jpg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539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6" ma:contentTypeDescription="Utwórz nowy dokument." ma:contentTypeScope="" ma:versionID="b3c5eebdd5d356428a6b4653ed17f340">
  <xsd:schema xmlns:xsd="http://www.w3.org/2001/XMLSchema" xmlns:xs="http://www.w3.org/2001/XMLSchema" xmlns:p="http://schemas.microsoft.com/office/2006/metadata/properties" xmlns:ns2="c83b6978-a91a-418b-9c71-6d668af4d789" xmlns:ns3="38896886-ed7f-4692-b558-35f65803d681" targetNamespace="http://schemas.microsoft.com/office/2006/metadata/properties" ma:root="true" ma:fieldsID="76c016857ccee2fbd1d2b0400ed045f9" ns2:_="" ns3:_="">
    <xsd:import namespace="c83b6978-a91a-418b-9c71-6d668af4d789"/>
    <xsd:import namespace="38896886-ed7f-4692-b558-35f65803d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df511b4e-3975-49a1-a2ef-7f1de735e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96886-ed7f-4692-b558-35f65803d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d97741-1323-455a-a59f-e98803ccfed0}" ma:internalName="TaxCatchAll" ma:showField="CatchAllData" ma:web="38896886-ed7f-4692-b558-35f65803d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2D947F-7526-459C-AA6F-7B8A2321228A}"/>
</file>

<file path=customXml/itemProps2.xml><?xml version="1.0" encoding="utf-8"?>
<ds:datastoreItem xmlns:ds="http://schemas.openxmlformats.org/officeDocument/2006/customXml" ds:itemID="{2C43FDC2-79A2-4E69-ABF8-F079CA25CFCE}"/>
</file>

<file path=docProps/app.xml><?xml version="1.0" encoding="utf-8"?>
<Properties xmlns="http://schemas.openxmlformats.org/officeDocument/2006/extended-properties" xmlns:vt="http://schemas.openxmlformats.org/officeDocument/2006/docPropsVTypes">
  <TotalTime>13620</TotalTime>
  <Words>255</Words>
  <Application>Microsoft Office PowerPoint</Application>
  <PresentationFormat>Niestandardowy</PresentationFormat>
  <Paragraphs>57</Paragraphs>
  <Slides>19</Slides>
  <Notes>18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3" baseType="lpstr">
      <vt:lpstr>Arial</vt:lpstr>
      <vt:lpstr>Calibri</vt:lpstr>
      <vt:lpstr>HK Grotesk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Kubat MAC</cp:lastModifiedBy>
  <cp:revision>133</cp:revision>
  <dcterms:created xsi:type="dcterms:W3CDTF">2021-08-08T20:07:43Z</dcterms:created>
  <dcterms:modified xsi:type="dcterms:W3CDTF">2023-09-02T14:35:37Z</dcterms:modified>
</cp:coreProperties>
</file>